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428" r:id="rId2"/>
    <p:sldId id="384" r:id="rId3"/>
    <p:sldId id="268" r:id="rId4"/>
    <p:sldId id="390" r:id="rId5"/>
    <p:sldId id="379" r:id="rId6"/>
    <p:sldId id="380" r:id="rId7"/>
    <p:sldId id="381" r:id="rId8"/>
    <p:sldId id="376" r:id="rId9"/>
    <p:sldId id="382" r:id="rId10"/>
    <p:sldId id="385" r:id="rId11"/>
    <p:sldId id="407" r:id="rId12"/>
    <p:sldId id="388" r:id="rId13"/>
    <p:sldId id="377" r:id="rId14"/>
    <p:sldId id="389" r:id="rId15"/>
    <p:sldId id="413" r:id="rId16"/>
    <p:sldId id="391" r:id="rId17"/>
    <p:sldId id="395" r:id="rId18"/>
    <p:sldId id="396" r:id="rId19"/>
    <p:sldId id="401" r:id="rId20"/>
    <p:sldId id="399" r:id="rId21"/>
    <p:sldId id="400" r:id="rId22"/>
    <p:sldId id="417" r:id="rId23"/>
    <p:sldId id="419" r:id="rId24"/>
    <p:sldId id="402" r:id="rId25"/>
    <p:sldId id="403" r:id="rId26"/>
    <p:sldId id="404" r:id="rId27"/>
    <p:sldId id="406" r:id="rId28"/>
    <p:sldId id="424" r:id="rId29"/>
    <p:sldId id="405" r:id="rId30"/>
    <p:sldId id="378" r:id="rId31"/>
    <p:sldId id="415" r:id="rId32"/>
    <p:sldId id="393" r:id="rId33"/>
    <p:sldId id="425" r:id="rId34"/>
    <p:sldId id="427" r:id="rId35"/>
    <p:sldId id="411" r:id="rId36"/>
    <p:sldId id="429" r:id="rId37"/>
    <p:sldId id="412" r:id="rId38"/>
    <p:sldId id="409" r:id="rId39"/>
    <p:sldId id="42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6396"/>
    <a:srgbClr val="006090"/>
    <a:srgbClr val="347652"/>
    <a:srgbClr val="FFC001"/>
    <a:srgbClr val="B1B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67"/>
    <p:restoredTop sz="72411" autoAdjust="0"/>
  </p:normalViewPr>
  <p:slideViewPr>
    <p:cSldViewPr snapToGrid="0" snapToObjects="1">
      <p:cViewPr>
        <p:scale>
          <a:sx n="65" d="100"/>
          <a:sy n="65" d="100"/>
        </p:scale>
        <p:origin x="1592" y="288"/>
      </p:cViewPr>
      <p:guideLst/>
    </p:cSldViewPr>
  </p:slideViewPr>
  <p:outlineViewPr>
    <p:cViewPr>
      <p:scale>
        <a:sx n="33" d="100"/>
        <a:sy n="33" d="100"/>
      </p:scale>
      <p:origin x="0" y="-62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32E49-24B6-A34A-B291-B0891D984ACC}" type="datetimeFigureOut">
              <a:rPr kumimoji="1" lang="zh-CN" altLang="en-US" smtClean="0"/>
              <a:t>2018/6/12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1B96F-73C0-434B-829F-C7B6AEC634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38852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37A92-24A0-BE4D-BE68-15A72F3D3979}" type="datetimeFigureOut">
              <a:rPr kumimoji="1" lang="zh-CN" altLang="en-US" smtClean="0"/>
              <a:t>2018/6/12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E2C02-F180-B341-BA98-F9C9C2B0A9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6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ac00695637ce" TargetMode="External"/><Relationship Id="rId4" Type="http://schemas.openxmlformats.org/officeDocument/2006/relationships/hyperlink" Target="https://www.zhihu.com/question/34873227" TargetMode="External"/><Relationship Id="rId5" Type="http://schemas.openxmlformats.org/officeDocument/2006/relationships/hyperlink" Target="http://igoro.com/archive/what-really-happens-when-you-navigate-to-a-url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00125" lvl="1" indent="-257175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400" dirty="0" smtClean="0">
                <a:latin typeface="微软雅黑" panose="020B0503020204020204" pitchFamily="34" charset="-122"/>
                <a:sym typeface="+mn-lt"/>
              </a:rPr>
              <a:t>逻辑清晰</a:t>
            </a:r>
            <a:endParaRPr lang="en-US" altLang="zh-CN" sz="3400" dirty="0" smtClean="0">
              <a:latin typeface="微软雅黑" panose="020B0503020204020204" pitchFamily="34" charset="-122"/>
              <a:sym typeface="+mn-lt"/>
            </a:endParaRPr>
          </a:p>
          <a:p>
            <a:pPr marL="1000125" lvl="1" indent="-257175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400" dirty="0" smtClean="0">
                <a:latin typeface="微软雅黑" panose="020B0503020204020204" pitchFamily="34" charset="-122"/>
                <a:sym typeface="+mn-lt"/>
              </a:rPr>
              <a:t>重点突出</a:t>
            </a:r>
            <a:endParaRPr lang="en-US" altLang="zh-CN" sz="3400" dirty="0" smtClean="0">
              <a:latin typeface="微软雅黑" panose="020B0503020204020204" pitchFamily="34" charset="-122"/>
              <a:sym typeface="+mn-lt"/>
            </a:endParaRPr>
          </a:p>
          <a:p>
            <a:pPr marL="1000125" lvl="1" indent="-257175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400" dirty="0" smtClean="0">
                <a:latin typeface="微软雅黑" panose="020B0503020204020204" pitchFamily="34" charset="-122"/>
                <a:sym typeface="+mn-lt"/>
              </a:rPr>
              <a:t>不要陷入细节</a:t>
            </a:r>
            <a:endParaRPr lang="en-US" altLang="zh-CN" sz="3400" dirty="0" smtClean="0">
              <a:latin typeface="微软雅黑" panose="020B0503020204020204" pitchFamily="34" charset="-122"/>
              <a:sym typeface="+mn-lt"/>
            </a:endParaRPr>
          </a:p>
          <a:p>
            <a:pPr marL="1000125" lvl="1" indent="-257175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400" dirty="0" smtClean="0">
                <a:latin typeface="微软雅黑" panose="020B0503020204020204" pitchFamily="34" charset="-122"/>
                <a:sym typeface="+mn-lt"/>
              </a:rPr>
              <a:t>Sexy</a:t>
            </a:r>
            <a:r>
              <a:rPr lang="zh-CN" altLang="en-US" sz="3400" dirty="0" smtClean="0">
                <a:latin typeface="微软雅黑" panose="020B0503020204020204" pitchFamily="34" charset="-122"/>
                <a:sym typeface="+mn-lt"/>
              </a:rPr>
              <a:t> </a:t>
            </a:r>
            <a:r>
              <a:rPr lang="en-US" altLang="zh-CN" sz="3400" dirty="0" smtClean="0">
                <a:latin typeface="微软雅黑" panose="020B0503020204020204" pitchFamily="34" charset="-122"/>
                <a:sym typeface="+mn-lt"/>
              </a:rPr>
              <a:t>Presentation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5885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mtClean="0"/>
              <a:t>Nginx</a:t>
            </a:r>
            <a:r>
              <a:rPr kumimoji="1" lang="zh-CN" altLang="en-US" smtClean="0"/>
              <a:t>基本架构按照思路来找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4246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smtClean="0">
                <a:effectLst/>
              </a:rPr>
              <a:t>管理进程，多工作进程设计</a:t>
            </a:r>
            <a:r>
              <a:rPr lang="en-US" altLang="zh-CN" b="1" smtClean="0">
                <a:effectLst/>
              </a:rPr>
              <a:t>——</a:t>
            </a:r>
            <a:r>
              <a:rPr lang="zh-CN" altLang="en-US" b="1" smtClean="0">
                <a:effectLst/>
              </a:rPr>
              <a:t>各司其职，充分发挥潜力</a:t>
            </a:r>
            <a:endParaRPr lang="zh-CN" altLang="en-US" smtClean="0">
              <a:effectLst/>
            </a:endParaRPr>
          </a:p>
          <a:p>
            <a:r>
              <a:rPr lang="en-US" altLang="zh-CN" smtClean="0"/>
              <a:t>-</a:t>
            </a:r>
            <a:r>
              <a:rPr lang="zh-CN" altLang="en-US" smtClean="0"/>
              <a:t>利用多核系统的并发处理能力提高效率</a:t>
            </a:r>
          </a:p>
          <a:p>
            <a:r>
              <a:rPr lang="en-US" altLang="zh-CN" smtClean="0"/>
              <a:t>-</a:t>
            </a:r>
            <a:r>
              <a:rPr lang="zh-CN" altLang="en-US" smtClean="0"/>
              <a:t>负载均衡</a:t>
            </a:r>
          </a:p>
          <a:p>
            <a:r>
              <a:rPr lang="en-US" altLang="zh-CN" smtClean="0"/>
              <a:t>-</a:t>
            </a:r>
            <a:r>
              <a:rPr lang="zh-CN" altLang="en-US" smtClean="0"/>
              <a:t>管理进程会负责监控工作进程的状态并负责管理其行为</a:t>
            </a:r>
            <a:endParaRPr lang="en-US" altLang="zh-CN" smtClean="0"/>
          </a:p>
          <a:p>
            <a:r>
              <a:rPr lang="en-US" altLang="zh-CN" smtClean="0"/>
              <a:t>-worker</a:t>
            </a:r>
            <a:r>
              <a:rPr lang="zh-CN" altLang="en-US" smtClean="0"/>
              <a:t>之间相互独立，如果有一个</a:t>
            </a:r>
            <a:r>
              <a:rPr lang="en-US" altLang="zh-CN" smtClean="0"/>
              <a:t>worker</a:t>
            </a:r>
            <a:r>
              <a:rPr lang="zh-CN" altLang="en-US" smtClean="0"/>
              <a:t>挂了，管理进程可以拉起</a:t>
            </a:r>
            <a:r>
              <a:rPr lang="en-US" altLang="zh-CN" smtClean="0"/>
              <a:t>worker</a:t>
            </a:r>
            <a:endParaRPr lang="zh-CN" altLang="en-US" smtClean="0"/>
          </a:p>
          <a:p>
            <a:r>
              <a:rPr kumimoji="1" lang="en-US" altLang="zh-CN" smtClean="0"/>
              <a:t>-master</a:t>
            </a:r>
            <a:r>
              <a:rPr kumimoji="1" lang="zh-CN" altLang="en-US" smtClean="0"/>
              <a:t>：创建停止</a:t>
            </a:r>
            <a:r>
              <a:rPr kumimoji="1" lang="en-US" altLang="zh-CN" smtClean="0"/>
              <a:t>worker</a:t>
            </a:r>
            <a:r>
              <a:rPr kumimoji="1" lang="zh-CN" altLang="en-US" smtClean="0"/>
              <a:t>进程，监控保活</a:t>
            </a:r>
            <a:r>
              <a:rPr kumimoji="1" lang="en-US" altLang="zh-CN" smtClean="0"/>
              <a:t>worker</a:t>
            </a:r>
            <a:r>
              <a:rPr kumimoji="1" lang="zh-CN" altLang="en-US" smtClean="0"/>
              <a:t>进程</a:t>
            </a:r>
            <a:endParaRPr kumimoji="1" lang="en-US" altLang="zh-CN" smtClean="0"/>
          </a:p>
          <a:p>
            <a:r>
              <a:rPr kumimoji="1" lang="en-US" altLang="zh-CN" smtClean="0"/>
              <a:t>-worker</a:t>
            </a:r>
            <a:r>
              <a:rPr kumimoji="1" lang="zh-CN" altLang="en-US" smtClean="0"/>
              <a:t>进程负责连接和</a:t>
            </a:r>
            <a:r>
              <a:rPr kumimoji="1" lang="en-US" altLang="zh-CN" smtClean="0"/>
              <a:t>http</a:t>
            </a:r>
            <a:r>
              <a:rPr kumimoji="1" lang="zh-CN" altLang="en-US" smtClean="0"/>
              <a:t>请求，一个连接请求只会是一个</a:t>
            </a:r>
            <a:r>
              <a:rPr kumimoji="1" lang="en-US" altLang="zh-CN" smtClean="0"/>
              <a:t>worker</a:t>
            </a:r>
            <a:r>
              <a:rPr kumimoji="1" lang="zh-CN" altLang="en-US" smtClean="0"/>
              <a:t>进行处理</a:t>
            </a:r>
            <a:endParaRPr kumimoji="1" lang="en-US" altLang="zh-CN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采用这种进程模型有什么好处呢？当然，好处肯定会很多了。首先，对于每个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来说，独立的进程，不需要加锁，所以省掉了锁带来的开销，同时在编程以及问题查找时，也会方便很多。其次，采用独立的进程，可以让互相之间不会影响，一个进程退出后，其它进程还在工作，服务不会中断，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进程则很快启动新的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进程。当然，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进程的异常退出，肯定是程序有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了，异常退出，会导致当前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上的所有请求失败，不过不会影响到所有请求，所以降低了风险。当然，好处还有很多，大家可以慢慢体会。</a:t>
            </a:r>
            <a:endParaRPr lang="zh-CN" altLang="en-US" smtClean="0"/>
          </a:p>
          <a:p>
            <a:endParaRPr lang="en-US" altLang="zh-C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的处理流程（简化流程图）</a:t>
            </a:r>
            <a:endParaRPr lang="en-US" altLang="zh-C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的处理流程（简化流程图）</a:t>
            </a:r>
            <a:endParaRPr lang="en-US" altLang="zh-C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进程都是从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fork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过来，在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进程里面，先建立好需要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listen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listenfd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）之后，然后再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fork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出多个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进程。所有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进程的</a:t>
            </a:r>
            <a:r>
              <a:rPr lang="en-US" altLang="zh-CN" sz="120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listenfd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会在新连接到来时变得可读，为保证只有一个进程处理该连接，所有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进程在注册</a:t>
            </a:r>
            <a:r>
              <a:rPr lang="en-US" altLang="zh-CN" sz="120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listenfd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读事件前抢</a:t>
            </a:r>
            <a:r>
              <a:rPr lang="en-US" altLang="zh-CN" sz="120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accept_mutex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，抢到互斥锁的那个进程注册</a:t>
            </a:r>
            <a:r>
              <a:rPr lang="en-US" altLang="zh-CN" sz="120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listenfd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读事件，在读事件里调用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accept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接受该连接。当一个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进程在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accept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这个连接之后，就开始读取请求，解析请求，处理请求，产生数据后，再返回给客户端，最后才断开连接，这样一个完整的请求就是这样的了。我们可以看到，一个请求，完全由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进程来处理，而且只在一个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进程中处理。</a:t>
            </a:r>
            <a:endParaRPr lang="zh-CN" altLang="en-US" smtClean="0">
              <a:effectLst/>
            </a:endParaRPr>
          </a:p>
          <a:p>
            <a:r>
              <a:rPr lang="zh-CN" altLang="en-US" smtClean="0"/>
              <a:t/>
            </a:r>
            <a:br>
              <a:rPr lang="zh-CN" altLang="en-US" smtClean="0"/>
            </a:br>
            <a:endParaRPr lang="zh-CN" altLang="en-US" smtClean="0"/>
          </a:p>
          <a:p>
            <a:r>
              <a:rPr lang="en-US" altLang="zh-CN" sz="120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采用这种进程模型有什么好处呢？当然，好处肯定会很多了。首先，对于每个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来说，独立的进程，不需要加锁，所以省掉了锁带来的开销，同时在编程以及问题查找时，也会方便很多。其次，采用独立的进程，可以让互相之间不会影响，一个进程退出后，其它进程还在工作，服务不会中断，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进程则很快启动新的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进程。当然，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进程的异常退出，肯定是程序有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了，异常退出，会导致当前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上的所有请求失败，不过不会影响到所有请求，所以降低了风险。当然，好处还有很多，大家可以慢慢体会。</a:t>
            </a:r>
            <a:endParaRPr lang="zh-CN" altLang="en-US" smtClean="0"/>
          </a:p>
          <a:p>
            <a:endParaRPr kumimoji="1" lang="en-US" altLang="zh-CN" smtClean="0"/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7422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 smtClean="0">
              <a:effectLst/>
            </a:endParaRPr>
          </a:p>
          <a:p>
            <a:endParaRPr lang="en-US" altLang="zh-CN" b="1" dirty="0" smtClean="0">
              <a:effectLst/>
            </a:endParaRPr>
          </a:p>
          <a:p>
            <a:endParaRPr lang="en-US" altLang="zh-CN" b="1" dirty="0" smtClean="0">
              <a:effectLst/>
            </a:endParaRPr>
          </a:p>
          <a:p>
            <a:endParaRPr lang="en-US" altLang="zh-CN" b="1" dirty="0" smtClean="0">
              <a:effectLst/>
            </a:endParaRPr>
          </a:p>
          <a:p>
            <a:endParaRPr lang="en-US" altLang="zh-CN" b="1" dirty="0" smtClean="0">
              <a:effectLst/>
            </a:endParaRPr>
          </a:p>
          <a:p>
            <a:endParaRPr lang="en-US" altLang="zh-CN" b="1" dirty="0" smtClean="0">
              <a:effectLst/>
            </a:endParaRPr>
          </a:p>
          <a:p>
            <a:endParaRPr lang="en-US" altLang="zh-CN" b="1" dirty="0" smtClean="0">
              <a:effectLst/>
            </a:endParaRPr>
          </a:p>
          <a:p>
            <a:endParaRPr lang="en-US" altLang="zh-CN" b="1" dirty="0" smtClean="0">
              <a:effectLst/>
            </a:endParaRPr>
          </a:p>
          <a:p>
            <a:endParaRPr lang="en-US" altLang="zh-CN" b="1" dirty="0" smtClean="0">
              <a:effectLst/>
            </a:endParaRPr>
          </a:p>
          <a:p>
            <a:r>
              <a:rPr lang="zh-CN" altLang="en-US" b="1" dirty="0" smtClean="0">
                <a:effectLst/>
              </a:rPr>
              <a:t>管理进程，多工作进程设计</a:t>
            </a:r>
            <a:r>
              <a:rPr lang="en-US" altLang="zh-CN" b="1" dirty="0" smtClean="0">
                <a:effectLst/>
              </a:rPr>
              <a:t>——</a:t>
            </a:r>
            <a:r>
              <a:rPr lang="zh-CN" altLang="en-US" b="1" dirty="0" smtClean="0">
                <a:effectLst/>
              </a:rPr>
              <a:t>各司其职，充分发挥潜力</a:t>
            </a:r>
            <a:endParaRPr lang="zh-CN" altLang="en-US" dirty="0" smtClean="0">
              <a:effectLst/>
            </a:endParaRPr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利用多核系统的并发处理能力提高效率</a:t>
            </a:r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负载均衡</a:t>
            </a:r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管理进程会负责监控工作进程的状态并负责管理其行为</a:t>
            </a:r>
            <a:endParaRPr lang="en-US" altLang="zh-CN" dirty="0" smtClean="0"/>
          </a:p>
          <a:p>
            <a:r>
              <a:rPr lang="en-US" altLang="zh-CN" dirty="0" smtClean="0"/>
              <a:t>-worker</a:t>
            </a:r>
            <a:r>
              <a:rPr lang="zh-CN" altLang="en-US" dirty="0" smtClean="0"/>
              <a:t>之间相互独立，如果有一个</a:t>
            </a:r>
            <a:r>
              <a:rPr lang="en-US" altLang="zh-CN" dirty="0" smtClean="0"/>
              <a:t>worker</a:t>
            </a:r>
            <a:r>
              <a:rPr lang="zh-CN" altLang="en-US" dirty="0" smtClean="0"/>
              <a:t>挂了，管理进程可以拉起</a:t>
            </a:r>
            <a:r>
              <a:rPr lang="en-US" altLang="zh-CN" dirty="0" smtClean="0"/>
              <a:t>worker</a:t>
            </a:r>
            <a:endParaRPr lang="zh-CN" altLang="en-US" dirty="0" smtClean="0"/>
          </a:p>
          <a:p>
            <a:r>
              <a:rPr kumimoji="1" lang="en-US" altLang="zh-CN" dirty="0" smtClean="0"/>
              <a:t>-master</a:t>
            </a:r>
            <a:r>
              <a:rPr kumimoji="1" lang="zh-CN" altLang="en-US" dirty="0" smtClean="0"/>
              <a:t>：创建停止</a:t>
            </a:r>
            <a:r>
              <a:rPr kumimoji="1" lang="en-US" altLang="zh-CN" dirty="0" smtClean="0"/>
              <a:t>worker</a:t>
            </a:r>
            <a:r>
              <a:rPr kumimoji="1" lang="zh-CN" altLang="en-US" dirty="0" smtClean="0"/>
              <a:t>进程，监控保活</a:t>
            </a:r>
            <a:r>
              <a:rPr kumimoji="1" lang="en-US" altLang="zh-CN" dirty="0" smtClean="0"/>
              <a:t>worker</a:t>
            </a:r>
            <a:r>
              <a:rPr kumimoji="1" lang="zh-CN" altLang="en-US" dirty="0" smtClean="0"/>
              <a:t>进程</a:t>
            </a:r>
            <a:endParaRPr kumimoji="1" lang="en-US" altLang="zh-CN" dirty="0" smtClean="0"/>
          </a:p>
          <a:p>
            <a:r>
              <a:rPr kumimoji="1" lang="en-US" altLang="zh-CN" dirty="0" smtClean="0"/>
              <a:t>-worker</a:t>
            </a:r>
            <a:r>
              <a:rPr kumimoji="1" lang="zh-CN" altLang="en-US" dirty="0" smtClean="0"/>
              <a:t>进程负责连接和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请求，一个连接请求只会是一个</a:t>
            </a:r>
            <a:r>
              <a:rPr kumimoji="1" lang="en-US" altLang="zh-CN" dirty="0" smtClean="0"/>
              <a:t>worker</a:t>
            </a:r>
            <a:r>
              <a:rPr kumimoji="1" lang="zh-CN" altLang="en-US" dirty="0" smtClean="0"/>
              <a:t>进行处理</a:t>
            </a:r>
            <a:endParaRPr kumimoji="1"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采用这种进程模型有什么好处呢？当然，好处肯定会很多了。首先，对于每个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来说，独立的进程，不需要加锁，所以省掉了锁带来的开销，同时在编程以及问题查找时，也会方便很多。其次，采用独立的进程，可以让互相之间不会影响，一个进程退出后，其它进程还在工作，服务不会中断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进程则很快启动新的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进程。当然，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进程的异常退出，肯定是程序有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了，异常退出，会导致当前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上的所有请求失败，不过不会影响到所有请求，所以降低了风险。当然，好处还有很多，大家可以慢慢体会。</a:t>
            </a:r>
            <a:endParaRPr lang="zh-CN" altLang="en-US" dirty="0" smtClean="0"/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的处理流程（简化流程图）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的处理流程（简化流程图）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进程都是从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fork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过来，在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进程里面，先建立好需要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listen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listenfd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）之后，然后再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fork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出多个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进程。所有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进程的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listenfd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会在新连接到来时变得可读，为保证只有一个进程处理该连接，所有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进程在注册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listenfd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读事件前抢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accept_mutex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，抢到互斥锁的那个进程注册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listenfd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读事件，在读事件里调用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accept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接受该连接。当一个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accept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这个连接之后，就开始读取请求，解析请求，处理请求，产生数据后，再返回给客户端，最后才断开连接，这样一个完整的请求就是这样的了。我们可以看到，一个请求，完全由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进程来处理，而且只在一个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进程中处理。</a:t>
            </a:r>
            <a:endParaRPr lang="zh-CN" altLang="en-US" dirty="0" smtClean="0">
              <a:effectLst/>
            </a:endParaRPr>
          </a:p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 smtClean="0"/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采用这种进程模型有什么好处呢？当然，好处肯定会很多了。首先，对于每个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来说，独立的进程，不需要加锁，所以省掉了锁带来的开销，同时在编程以及问题查找时，也会方便很多。其次，采用独立的进程，可以让互相之间不会影响，一个进程退出后，其它进程还在工作，服务不会中断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进程则很快启动新的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进程。当然，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进程的异常退出，肯定是程序有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了，异常退出，会导致当前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上的所有请求失败，不过不会影响到所有请求，所以降低了风险。当然，好处还有很多，大家可以慢慢体会。</a:t>
            </a:r>
            <a:endParaRPr lang="zh-CN" altLang="en-US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3859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 smtClean="0">
                <a:solidFill>
                  <a:schemeClr val="bg1">
                    <a:lumMod val="50000"/>
                  </a:schemeClr>
                </a:solidFill>
                <a:effectLst/>
              </a:rPr>
              <a:t>高度模块化设计是</a:t>
            </a:r>
            <a:r>
              <a:rPr lang="en-US" altLang="zh-CN" b="0" dirty="0" err="1" smtClean="0">
                <a:solidFill>
                  <a:schemeClr val="bg1">
                    <a:lumMod val="50000"/>
                  </a:schemeClr>
                </a:solidFill>
                <a:effectLst/>
              </a:rPr>
              <a:t>nginx</a:t>
            </a:r>
            <a:r>
              <a:rPr lang="zh-CN" altLang="en-US" b="0" dirty="0" smtClean="0">
                <a:solidFill>
                  <a:schemeClr val="bg1">
                    <a:lumMod val="50000"/>
                  </a:schemeClr>
                </a:solidFill>
                <a:effectLst/>
              </a:rPr>
              <a:t>的架构基础。</a:t>
            </a:r>
            <a:r>
              <a:rPr lang="en-US" altLang="zh-CN" b="0" dirty="0" smtClean="0">
                <a:solidFill>
                  <a:schemeClr val="bg1">
                    <a:lumMod val="50000"/>
                  </a:schemeClr>
                </a:solidFill>
                <a:effectLst/>
              </a:rPr>
              <a:t>Nginx</a:t>
            </a:r>
            <a:r>
              <a:rPr lang="zh-CN" altLang="en-US" b="0" dirty="0" smtClean="0">
                <a:solidFill>
                  <a:schemeClr val="bg1">
                    <a:lumMod val="50000"/>
                  </a:schemeClr>
                </a:solidFill>
                <a:effectLst/>
              </a:rPr>
              <a:t>完全是由多个不同功能层次类型且耦合度极低的模块组成。</a:t>
            </a:r>
            <a:endParaRPr lang="en-US" altLang="zh-CN" b="0" dirty="0" smtClean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r>
              <a:rPr lang="en-US" altLang="zh-CN" b="0" dirty="0" smtClean="0">
                <a:solidFill>
                  <a:schemeClr val="bg1">
                    <a:lumMod val="50000"/>
                  </a:schemeClr>
                </a:solidFill>
                <a:effectLst/>
              </a:rPr>
              <a:t>Nginx</a:t>
            </a:r>
            <a:r>
              <a:rPr lang="zh-CN" altLang="en-US" b="0" dirty="0" smtClean="0">
                <a:solidFill>
                  <a:schemeClr val="bg1">
                    <a:lumMod val="50000"/>
                  </a:schemeClr>
                </a:solidFill>
                <a:effectLst/>
              </a:rPr>
              <a:t>采用多层次多类别模块设计。</a:t>
            </a:r>
            <a:endParaRPr lang="en-US" altLang="zh-CN" b="0" dirty="0" smtClean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r>
              <a:rPr lang="en-US" altLang="zh-CN" b="0" dirty="0" smtClean="0">
                <a:solidFill>
                  <a:schemeClr val="bg1">
                    <a:lumMod val="50000"/>
                  </a:schemeClr>
                </a:solidFill>
                <a:effectLst/>
              </a:rPr>
              <a:t>Nginx</a:t>
            </a:r>
            <a:r>
              <a:rPr lang="zh-CN" altLang="en-US" b="0" dirty="0" smtClean="0">
                <a:solidFill>
                  <a:schemeClr val="bg1">
                    <a:lumMod val="50000"/>
                  </a:schemeClr>
                </a:solidFill>
                <a:effectLst/>
              </a:rPr>
              <a:t>模块主要分为五大类。配置模块，核心模块，事件模块，</a:t>
            </a:r>
            <a:r>
              <a:rPr lang="en-US" altLang="zh-CN" b="0" dirty="0" smtClean="0">
                <a:solidFill>
                  <a:schemeClr val="bg1">
                    <a:lumMod val="50000"/>
                  </a:schemeClr>
                </a:solidFill>
                <a:effectLst/>
              </a:rPr>
              <a:t>http</a:t>
            </a:r>
            <a:r>
              <a:rPr lang="zh-CN" altLang="en-US" b="0" dirty="0" smtClean="0">
                <a:solidFill>
                  <a:schemeClr val="bg1">
                    <a:lumMod val="50000"/>
                  </a:schemeClr>
                </a:solidFill>
                <a:effectLst/>
              </a:rPr>
              <a:t>模块和</a:t>
            </a:r>
            <a:r>
              <a:rPr lang="en-US" altLang="zh-CN" b="0" dirty="0" smtClean="0">
                <a:solidFill>
                  <a:schemeClr val="bg1">
                    <a:lumMod val="50000"/>
                  </a:schemeClr>
                </a:solidFill>
                <a:effectLst/>
              </a:rPr>
              <a:t>mail</a:t>
            </a:r>
            <a:r>
              <a:rPr lang="zh-CN" altLang="en-US" b="0" dirty="0" smtClean="0">
                <a:solidFill>
                  <a:schemeClr val="bg1">
                    <a:lumMod val="50000"/>
                  </a:schemeClr>
                </a:solidFill>
                <a:effectLst/>
              </a:rPr>
              <a:t>模块。</a:t>
            </a:r>
            <a:endParaRPr lang="en-US" altLang="zh-CN" b="0" dirty="0" smtClean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r>
              <a:rPr lang="zh-CN" altLang="en-US" b="0" dirty="0" smtClean="0">
                <a:solidFill>
                  <a:schemeClr val="bg1">
                    <a:lumMod val="50000"/>
                  </a:schemeClr>
                </a:solidFill>
                <a:effectLst/>
              </a:rPr>
              <a:t>配置模块是所有模块的基础。其他模块都是通过配置组装起来的。</a:t>
            </a:r>
            <a:endParaRPr lang="en-US" altLang="zh-CN" b="0" dirty="0" smtClean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r>
              <a:rPr lang="zh-CN" altLang="en-US" b="0" dirty="0" smtClean="0">
                <a:solidFill>
                  <a:schemeClr val="bg1">
                    <a:lumMod val="50000"/>
                  </a:schemeClr>
                </a:solidFill>
                <a:effectLst/>
              </a:rPr>
              <a:t>事件模块是</a:t>
            </a:r>
            <a:r>
              <a:rPr lang="en-US" altLang="zh-CN" b="0" dirty="0" smtClean="0">
                <a:solidFill>
                  <a:schemeClr val="bg1">
                    <a:lumMod val="50000"/>
                  </a:schemeClr>
                </a:solidFill>
                <a:effectLst/>
              </a:rPr>
              <a:t>http</a:t>
            </a:r>
            <a:r>
              <a:rPr lang="zh-CN" altLang="en-US" b="0" dirty="0" smtClean="0">
                <a:solidFill>
                  <a:schemeClr val="bg1">
                    <a:lumMod val="50000"/>
                  </a:schemeClr>
                </a:solidFill>
                <a:effectLst/>
              </a:rPr>
              <a:t>模块和</a:t>
            </a:r>
            <a:r>
              <a:rPr lang="en-US" altLang="zh-CN" b="0" dirty="0" smtClean="0">
                <a:solidFill>
                  <a:schemeClr val="bg1">
                    <a:lumMod val="50000"/>
                  </a:schemeClr>
                </a:solidFill>
                <a:effectLst/>
              </a:rPr>
              <a:t>mail</a:t>
            </a:r>
            <a:r>
              <a:rPr lang="zh-CN" altLang="en-US" b="0" dirty="0" smtClean="0">
                <a:solidFill>
                  <a:schemeClr val="bg1">
                    <a:lumMod val="50000"/>
                  </a:schemeClr>
                </a:solidFill>
                <a:effectLst/>
              </a:rPr>
              <a:t>模块的基础，因为他们都进行数据的网络传输。</a:t>
            </a:r>
            <a:endParaRPr lang="en-US" altLang="zh-CN" b="0" dirty="0" smtClean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r>
              <a:rPr lang="en-US" altLang="zh-CN" b="0" dirty="0" smtClean="0">
                <a:solidFill>
                  <a:schemeClr val="bg1">
                    <a:lumMod val="50000"/>
                  </a:schemeClr>
                </a:solidFill>
                <a:effectLst/>
              </a:rPr>
              <a:t>Http</a:t>
            </a:r>
            <a:r>
              <a:rPr lang="zh-CN" altLang="en-US" b="0" dirty="0" smtClean="0">
                <a:solidFill>
                  <a:schemeClr val="bg1">
                    <a:lumMod val="50000"/>
                  </a:schemeClr>
                </a:solidFill>
                <a:effectLst/>
              </a:rPr>
              <a:t>模块主要负责解析</a:t>
            </a:r>
            <a:r>
              <a:rPr lang="en-US" altLang="zh-CN" b="0" dirty="0" smtClean="0">
                <a:solidFill>
                  <a:schemeClr val="bg1">
                    <a:lumMod val="50000"/>
                  </a:schemeClr>
                </a:solidFill>
                <a:effectLst/>
              </a:rPr>
              <a:t>http</a:t>
            </a:r>
            <a:r>
              <a:rPr lang="zh-CN" altLang="en-US" b="0" dirty="0" smtClean="0">
                <a:solidFill>
                  <a:schemeClr val="bg1">
                    <a:lumMod val="50000"/>
                  </a:schemeClr>
                </a:solidFill>
                <a:effectLst/>
              </a:rPr>
              <a:t>协议，异步读取静态文件或者调用第三方服务处理</a:t>
            </a:r>
            <a:r>
              <a:rPr lang="en-US" altLang="zh-CN" b="0" dirty="0" smtClean="0">
                <a:solidFill>
                  <a:schemeClr val="bg1">
                    <a:lumMod val="50000"/>
                  </a:schemeClr>
                </a:solidFill>
                <a:effectLst/>
              </a:rPr>
              <a:t>http</a:t>
            </a:r>
            <a:r>
              <a:rPr lang="zh-CN" altLang="en-US" b="0" dirty="0" smtClean="0">
                <a:solidFill>
                  <a:schemeClr val="bg1">
                    <a:lumMod val="50000"/>
                  </a:schemeClr>
                </a:solidFill>
                <a:effectLst/>
              </a:rPr>
              <a:t>请求，并且打包</a:t>
            </a:r>
            <a:r>
              <a:rPr lang="en-US" altLang="zh-CN" b="0" dirty="0" smtClean="0">
                <a:solidFill>
                  <a:schemeClr val="bg1">
                    <a:lumMod val="50000"/>
                  </a:schemeClr>
                </a:solidFill>
                <a:effectLst/>
              </a:rPr>
              <a:t>http</a:t>
            </a:r>
            <a:r>
              <a:rPr lang="zh-CN" altLang="en-US" b="0" dirty="0" smtClean="0">
                <a:solidFill>
                  <a:schemeClr val="bg1">
                    <a:lumMod val="50000"/>
                  </a:schemeClr>
                </a:solidFill>
                <a:effectLst/>
              </a:rPr>
              <a:t>响应包。</a:t>
            </a:r>
            <a:endParaRPr lang="en-US" altLang="zh-CN" b="0" dirty="0" smtClean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r>
              <a:rPr lang="en-US" altLang="zh-CN" b="0" dirty="0" err="1" smtClean="0">
                <a:solidFill>
                  <a:schemeClr val="bg1">
                    <a:lumMod val="50000"/>
                  </a:schemeClr>
                </a:solidFill>
                <a:effectLst/>
              </a:rPr>
              <a:t>nginx</a:t>
            </a:r>
            <a:r>
              <a:rPr lang="zh-CN" altLang="en-US" b="0" dirty="0" smtClean="0">
                <a:solidFill>
                  <a:schemeClr val="bg1">
                    <a:lumMod val="50000"/>
                  </a:schemeClr>
                </a:solidFill>
                <a:effectLst/>
              </a:rPr>
              <a:t>的模块接口高度抽象，简单灵活。可以根据需求定制和组装模块。</a:t>
            </a:r>
            <a:endParaRPr lang="en-US" altLang="zh-CN" b="0" dirty="0" smtClean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endParaRPr lang="en-US" altLang="zh-CN" b="1" dirty="0" smtClean="0">
              <a:effectLst/>
            </a:endParaRPr>
          </a:p>
          <a:p>
            <a:endParaRPr lang="en-US" altLang="zh-CN" b="1" dirty="0" smtClean="0">
              <a:effectLst/>
            </a:endParaRPr>
          </a:p>
          <a:p>
            <a:endParaRPr lang="en-US" altLang="zh-CN" b="1" dirty="0" smtClean="0">
              <a:effectLst/>
            </a:endParaRPr>
          </a:p>
          <a:p>
            <a:endParaRPr lang="en-US" altLang="zh-CN" b="1" dirty="0" smtClean="0">
              <a:effectLst/>
            </a:endParaRPr>
          </a:p>
          <a:p>
            <a:endParaRPr lang="en-US" altLang="zh-CN" b="1" dirty="0" smtClean="0">
              <a:effectLst/>
            </a:endParaRPr>
          </a:p>
          <a:p>
            <a:endParaRPr lang="en-US" altLang="zh-CN" b="1" dirty="0" smtClean="0">
              <a:effectLst/>
            </a:endParaRPr>
          </a:p>
          <a:p>
            <a:r>
              <a:rPr lang="zh-CN" altLang="en-US" b="1" dirty="0" smtClean="0">
                <a:effectLst/>
              </a:rPr>
              <a:t>高度模块化设计是</a:t>
            </a:r>
            <a:r>
              <a:rPr lang="en-US" altLang="zh-CN" b="1" dirty="0" err="1" smtClean="0">
                <a:effectLst/>
              </a:rPr>
              <a:t>nginx</a:t>
            </a:r>
            <a:r>
              <a:rPr lang="zh-CN" altLang="en-US" b="1" dirty="0" smtClean="0">
                <a:effectLst/>
              </a:rPr>
              <a:t>的架构基础。</a:t>
            </a:r>
            <a:endParaRPr lang="en-US" altLang="zh-CN" b="1" dirty="0" smtClean="0">
              <a:effectLst/>
            </a:endParaRPr>
          </a:p>
          <a:p>
            <a:r>
              <a:rPr lang="zh-CN" altLang="en-US" b="1" dirty="0" smtClean="0">
                <a:effectLst/>
              </a:rPr>
              <a:t>优秀的模块化设计</a:t>
            </a:r>
            <a:r>
              <a:rPr lang="zh-CN" altLang="en-US" dirty="0" smtClean="0"/>
              <a:t>（高度抽象模块接口，模块接口简单灵活，配置模块的设计，核心模块接口的简单化，多层次多类别的模块设计）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完全由多个不同功能，不同层次，不同类型且耦合度极低的模块组成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kumimoji="1" lang="zh-CN" altLang="en-US" dirty="0" smtClean="0"/>
              <a:t>为什么要定义核心模块，因为这样可以简化</a:t>
            </a:r>
            <a:r>
              <a:rPr kumimoji="1" lang="en-US" altLang="zh-CN" dirty="0" err="1" smtClean="0"/>
              <a:t>nginx</a:t>
            </a:r>
            <a:r>
              <a:rPr kumimoji="1" lang="zh-CN" altLang="en-US" dirty="0" smtClean="0"/>
              <a:t>的设计，使得非模块化的框架代码只关注如何调用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个核心模块。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核心模块接口非常简单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name,create_conf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init_conf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Nginx</a:t>
            </a:r>
            <a:r>
              <a:rPr kumimoji="1" lang="zh-CN" altLang="en-US" dirty="0" smtClean="0"/>
              <a:t>框架还会调用核心模块，但是其他三种模块都不会与框架产生直接关系，事件模块、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模块、</a:t>
            </a:r>
            <a:r>
              <a:rPr kumimoji="1" lang="en-US" altLang="zh-CN" dirty="0" smtClean="0"/>
              <a:t>mail</a:t>
            </a:r>
            <a:r>
              <a:rPr kumimoji="1" lang="zh-CN" altLang="en-US" dirty="0" smtClean="0"/>
              <a:t>模块这三种模块的共性：实际上他们在核心模块都有一个代言人，也在同类模块中有一个核心业务和管理功能的模块。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主框架加载核心模块</a:t>
            </a:r>
            <a:endParaRPr kumimoji="1" lang="en-US" altLang="zh-CN" dirty="0" smtClean="0"/>
          </a:p>
          <a:p>
            <a:r>
              <a:rPr kumimoji="1" lang="zh-CN" altLang="en-US" dirty="0" smtClean="0"/>
              <a:t>核心模块加载</a:t>
            </a:r>
            <a:r>
              <a:rPr kumimoji="1" lang="en-US" altLang="zh-CN" dirty="0" smtClean="0"/>
              <a:t>core</a:t>
            </a:r>
            <a:r>
              <a:rPr kumimoji="1" lang="zh-CN" altLang="en-US" dirty="0" smtClean="0"/>
              <a:t>模块</a:t>
            </a:r>
            <a:endParaRPr kumimoji="1" lang="en-US" altLang="zh-CN" dirty="0" smtClean="0"/>
          </a:p>
          <a:p>
            <a:r>
              <a:rPr kumimoji="1" lang="en-US" altLang="zh-CN" dirty="0" smtClean="0"/>
              <a:t>Core</a:t>
            </a:r>
            <a:r>
              <a:rPr kumimoji="1" lang="zh-CN" altLang="en-US" dirty="0" smtClean="0"/>
              <a:t>模块加载其他模块</a:t>
            </a:r>
            <a:endParaRPr kumimoji="1" lang="en-US" altLang="zh-CN" dirty="0" smtClean="0"/>
          </a:p>
          <a:p>
            <a:r>
              <a:rPr kumimoji="1" lang="zh-CN" altLang="en-US" dirty="0" smtClean="0"/>
              <a:t>配置模块和日志模块是所有模块的基础</a:t>
            </a:r>
            <a:endParaRPr kumimoji="1" lang="en-US" altLang="zh-CN" dirty="0" smtClean="0"/>
          </a:p>
          <a:p>
            <a:r>
              <a:rPr kumimoji="1" lang="zh-CN" altLang="en-US" dirty="0" smtClean="0"/>
              <a:t>事件模块是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模块和</a:t>
            </a:r>
            <a:r>
              <a:rPr kumimoji="1" lang="en-US" altLang="zh-CN" dirty="0" smtClean="0"/>
              <a:t>mail</a:t>
            </a:r>
            <a:r>
              <a:rPr kumimoji="1" lang="zh-CN" altLang="en-US" dirty="0" smtClean="0"/>
              <a:t>模块的基础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1066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>
                <a:effectLst/>
              </a:rPr>
              <a:t>Nginx</a:t>
            </a:r>
            <a:r>
              <a:rPr lang="zh-CN" altLang="en-US" b="1" dirty="0" smtClean="0">
                <a:effectLst/>
              </a:rPr>
              <a:t>采用的是事件驱动架构</a:t>
            </a:r>
            <a:endParaRPr lang="zh-CN" altLang="en-US" dirty="0" smtClean="0">
              <a:effectLst/>
            </a:endParaRPr>
          </a:p>
          <a:p>
            <a:r>
              <a:rPr lang="zh-CN" altLang="en-US" dirty="0" smtClean="0"/>
              <a:t>所谓事件驱动架构：就是由一些</a:t>
            </a:r>
            <a:r>
              <a:rPr lang="zh-CN" altLang="en-US" b="1" dirty="0" smtClean="0">
                <a:effectLst/>
              </a:rPr>
              <a:t>事件发生源</a:t>
            </a:r>
            <a:r>
              <a:rPr lang="zh-CN" altLang="en-US" dirty="0" smtClean="0"/>
              <a:t>来产生事件，由一个或多个</a:t>
            </a:r>
            <a:r>
              <a:rPr lang="zh-CN" altLang="en-US" b="1" dirty="0" smtClean="0">
                <a:effectLst/>
              </a:rPr>
              <a:t>事件收集器</a:t>
            </a:r>
            <a:r>
              <a:rPr lang="zh-CN" altLang="en-US" dirty="0" smtClean="0"/>
              <a:t>来收集，分发事件，然后许多</a:t>
            </a:r>
            <a:r>
              <a:rPr lang="zh-CN" altLang="en-US" b="1" dirty="0" smtClean="0">
                <a:effectLst/>
              </a:rPr>
              <a:t>事件处理器</a:t>
            </a:r>
            <a:r>
              <a:rPr lang="zh-CN" altLang="en-US" dirty="0" smtClean="0"/>
              <a:t>会注册自己感兴趣的事件，同时会消费这些事件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一般会由网卡、磁盘产生</a:t>
            </a:r>
            <a:r>
              <a:rPr lang="zh-CN" altLang="en-US" smtClean="0"/>
              <a:t>事件，事件</a:t>
            </a:r>
            <a:r>
              <a:rPr lang="zh-CN" altLang="en-US" dirty="0" smtClean="0"/>
              <a:t>模块会负责事件的收集和分发操作，而所有的模块都可能是事件消费者，它们首先需要向事件模块注册感兴趣的事件类型，这样在有事件发生时，事件模块会把事件分发到相应的模块中进行处理。（每个事件消费模块都不能有阻塞行为）</a:t>
            </a:r>
          </a:p>
          <a:p>
            <a:endParaRPr lang="en-US" altLang="zh-CN" b="1" dirty="0" smtClean="0">
              <a:effectLst/>
            </a:endParaRPr>
          </a:p>
          <a:p>
            <a:r>
              <a:rPr lang="zh-CN" altLang="en-US" b="1" dirty="0" smtClean="0">
                <a:effectLst/>
              </a:rPr>
              <a:t>请求的多阶段异步处理</a:t>
            </a:r>
            <a:endParaRPr lang="zh-CN" altLang="en-US" dirty="0" smtClean="0"/>
          </a:p>
          <a:p>
            <a:r>
              <a:rPr lang="zh-CN" altLang="en-US" dirty="0" smtClean="0"/>
              <a:t>就是一个请求的处理过程按照事件的触发方式划分为多个阶段，每个阶段都可以由事件收集、分发器来触发。</a:t>
            </a:r>
          </a:p>
          <a:p>
            <a:r>
              <a:rPr lang="zh-CN" altLang="en-US" dirty="0" smtClean="0"/>
              <a:t>划分阶段的原则：一般是找到请求处理流程中的阻塞方法（或者造成阻塞的代码段），在阻塞代码段上按照下面</a:t>
            </a:r>
            <a:r>
              <a:rPr lang="en-US" altLang="zh-CN" dirty="0" smtClean="0"/>
              <a:t>4</a:t>
            </a:r>
            <a:r>
              <a:rPr lang="zh-CN" altLang="en-US" dirty="0" smtClean="0"/>
              <a:t>种方式来划分阶段：</a:t>
            </a:r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将阻塞进程的方法按照相关的触发事件分解为两个阶段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网络</a:t>
            </a:r>
            <a:r>
              <a:rPr lang="en-US" altLang="zh-CN" dirty="0" err="1" smtClean="0"/>
              <a:t>io</a:t>
            </a:r>
            <a:r>
              <a:rPr lang="zh-CN" altLang="en-US" dirty="0" smtClean="0"/>
              <a:t>事件</a:t>
            </a:r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将阻塞方法调用按照时间分解为多个阶段的方法调用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时间事件</a:t>
            </a:r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在</a:t>
            </a:r>
            <a:r>
              <a:rPr lang="en-US" altLang="zh-CN" dirty="0" smtClean="0"/>
              <a:t>"</a:t>
            </a:r>
            <a:r>
              <a:rPr lang="zh-CN" altLang="en-US" dirty="0" smtClean="0"/>
              <a:t>无所事事</a:t>
            </a:r>
            <a:r>
              <a:rPr lang="en-US" altLang="zh-CN" dirty="0" smtClean="0"/>
              <a:t>"</a:t>
            </a:r>
            <a:r>
              <a:rPr lang="zh-CN" altLang="en-US" dirty="0" smtClean="0"/>
              <a:t>且必须等待系统的响应，从而导致进程空转，使用定时器划分阶段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超时</a:t>
            </a:r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如果阻塞方法完全无法继续划分，则必须使用独立的进程执行这个阻塞方法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第三方服务</a:t>
            </a:r>
            <a:r>
              <a:rPr lang="en-US" altLang="zh-CN" dirty="0" smtClean="0"/>
              <a:t>(upstream/</a:t>
            </a:r>
            <a:r>
              <a:rPr lang="en-US" altLang="zh-CN" dirty="0" err="1" smtClean="0"/>
              <a:t>subrequest</a:t>
            </a:r>
            <a:r>
              <a:rPr lang="en-US" altLang="zh-CN" dirty="0" smtClean="0"/>
              <a:t>)</a:t>
            </a:r>
          </a:p>
          <a:p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多阶段异步处理优势：其配合事件驱动架构，会极大提高网络性能，同时使得每个进程都全力运转，不会或者尽量少地出现进程休眠状况，一旦进程因为阻塞出现休眠（不能处理，内存也无法释放），（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）必然减少并发处理事件的数目，一定会降低网络性能，同事增加请求处理事件的平均时延，增加进程数会产生更多进程切换消耗</a:t>
            </a:r>
            <a:r>
              <a:rPr lang="en-US" altLang="zh-CN" dirty="0" err="1" smtClean="0"/>
              <a:t>cpu</a:t>
            </a:r>
            <a:r>
              <a:rPr lang="zh-CN" altLang="en-US" dirty="0" smtClean="0"/>
              <a:t>资源降低网络性能。（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）休眠的进程会使进程占用的内存（连接）得不到有效释放，这最终必然导致系统可用内存的下降，从而影响系统能够处理的最大并发连接数</a:t>
            </a:r>
          </a:p>
          <a:p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多阶段：</a:t>
            </a:r>
            <a:r>
              <a:rPr lang="en-US" altLang="zh-CN" dirty="0" smtClean="0"/>
              <a:t>connect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send part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send complete</a:t>
            </a:r>
            <a:r>
              <a:rPr lang="zh-CN" altLang="en-US" dirty="0" smtClean="0"/>
              <a:t>， </a:t>
            </a:r>
            <a:r>
              <a:rPr lang="en-US" altLang="zh-CN" dirty="0" err="1" smtClean="0"/>
              <a:t>recv</a:t>
            </a:r>
            <a:r>
              <a:rPr lang="en-US" altLang="zh-CN" dirty="0" smtClean="0"/>
              <a:t> part</a:t>
            </a:r>
            <a:r>
              <a:rPr lang="zh-CN" altLang="en-US" dirty="0" smtClean="0"/>
              <a:t>， </a:t>
            </a:r>
            <a:r>
              <a:rPr lang="en-US" altLang="zh-CN" dirty="0" err="1" smtClean="0"/>
              <a:t>recv</a:t>
            </a:r>
            <a:r>
              <a:rPr lang="en-US" altLang="zh-CN" dirty="0" smtClean="0"/>
              <a:t> complete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read file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active-close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close </a:t>
            </a:r>
          </a:p>
          <a:p>
            <a:endParaRPr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5599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事件处理框架说要解决的主要问题是如何收集、管理和分发事件。这里的事件主要以网络事件和定时器事件为主。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对于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这个</a:t>
            </a:r>
            <a:r>
              <a:rPr lang="en-US" altLang="zh-CN" dirty="0" smtClean="0"/>
              <a:t>web</a:t>
            </a:r>
            <a:r>
              <a:rPr lang="zh-CN" altLang="en-US" dirty="0" smtClean="0"/>
              <a:t>服务器而言，一般会由网卡、磁盘产生事件，提到的事件模块会负责事件的收集和分发操作，而所有的模块都可能是事件消费者，它们首先需要向事件模块注册感兴趣的事件类型，这样在有事件发生时，事件模块会把事件分发到相应的模块中进行处理。（每个事件消费模块都不能有阻塞行为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5019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err="1" smtClean="0"/>
              <a:t>int</a:t>
            </a:r>
            <a:r>
              <a:rPr kumimoji="1" lang="en-US" altLang="zh-CN" smtClean="0"/>
              <a:t> </a:t>
            </a:r>
            <a:r>
              <a:rPr kumimoji="1" lang="en-US" altLang="zh-CN" err="1" smtClean="0"/>
              <a:t>epoll_create</a:t>
            </a:r>
            <a:r>
              <a:rPr kumimoji="1" lang="en-US" altLang="zh-CN" smtClean="0"/>
              <a:t>(</a:t>
            </a:r>
            <a:r>
              <a:rPr kumimoji="1" lang="en-US" altLang="zh-CN" err="1" smtClean="0"/>
              <a:t>int</a:t>
            </a:r>
            <a:r>
              <a:rPr kumimoji="1" lang="en-US" altLang="zh-CN" smtClean="0"/>
              <a:t> size)</a:t>
            </a:r>
          </a:p>
          <a:p>
            <a:r>
              <a:rPr kumimoji="1" lang="en-US" altLang="zh-CN" err="1" smtClean="0"/>
              <a:t>int</a:t>
            </a:r>
            <a:r>
              <a:rPr kumimoji="1" lang="en-US" altLang="zh-CN" smtClean="0"/>
              <a:t> </a:t>
            </a:r>
            <a:r>
              <a:rPr kumimoji="1" lang="en-US" altLang="zh-CN" err="1" smtClean="0"/>
              <a:t>epoll</a:t>
            </a:r>
            <a:r>
              <a:rPr kumimoji="1" lang="en-US" altLang="zh-CN" smtClean="0"/>
              <a:t>_ </a:t>
            </a:r>
            <a:r>
              <a:rPr kumimoji="1" lang="en-US" altLang="zh-CN" err="1" smtClean="0"/>
              <a:t>ctl</a:t>
            </a:r>
            <a:r>
              <a:rPr kumimoji="1" lang="en-US" altLang="zh-CN" smtClean="0"/>
              <a:t>( </a:t>
            </a:r>
            <a:r>
              <a:rPr kumimoji="1" lang="en-US" altLang="zh-CN" err="1" smtClean="0"/>
              <a:t>int</a:t>
            </a:r>
            <a:r>
              <a:rPr kumimoji="1" lang="en-US" altLang="zh-CN" smtClean="0"/>
              <a:t> </a:t>
            </a:r>
            <a:r>
              <a:rPr kumimoji="1" lang="en-US" altLang="zh-CN" err="1" smtClean="0"/>
              <a:t>epfd</a:t>
            </a:r>
            <a:r>
              <a:rPr kumimoji="1" lang="en-US" altLang="zh-CN" smtClean="0"/>
              <a:t>, </a:t>
            </a:r>
            <a:r>
              <a:rPr kumimoji="1" lang="en-US" altLang="zh-CN" err="1" smtClean="0"/>
              <a:t>int</a:t>
            </a:r>
            <a:r>
              <a:rPr kumimoji="1" lang="en-US" altLang="zh-CN" smtClean="0"/>
              <a:t> op, </a:t>
            </a:r>
            <a:r>
              <a:rPr kumimoji="1" lang="en-US" altLang="zh-CN" err="1" smtClean="0"/>
              <a:t>int</a:t>
            </a:r>
            <a:r>
              <a:rPr kumimoji="1" lang="en-US" altLang="zh-CN" smtClean="0"/>
              <a:t> </a:t>
            </a:r>
            <a:r>
              <a:rPr kumimoji="1" lang="en-US" altLang="zh-CN" err="1" smtClean="0"/>
              <a:t>fd</a:t>
            </a:r>
            <a:r>
              <a:rPr kumimoji="1" lang="en-US" altLang="zh-CN" smtClean="0"/>
              <a:t>, </a:t>
            </a:r>
            <a:r>
              <a:rPr kumimoji="1" lang="en-US" altLang="zh-CN" err="1" smtClean="0"/>
              <a:t>struct</a:t>
            </a:r>
            <a:r>
              <a:rPr kumimoji="1" lang="en-US" altLang="zh-CN" smtClean="0"/>
              <a:t> </a:t>
            </a:r>
            <a:r>
              <a:rPr kumimoji="1" lang="en-US" altLang="zh-CN" err="1" smtClean="0"/>
              <a:t>epoll</a:t>
            </a:r>
            <a:r>
              <a:rPr kumimoji="1" lang="en-US" altLang="zh-CN" smtClean="0"/>
              <a:t>_ event* event);</a:t>
            </a:r>
            <a:r>
              <a:rPr kumimoji="1" lang="zh-CN" altLang="en-US" smtClean="0"/>
              <a:t> </a:t>
            </a:r>
            <a:endParaRPr kumimoji="1" lang="en-US" altLang="zh-CN" smtClean="0"/>
          </a:p>
          <a:p>
            <a:r>
              <a:rPr kumimoji="1" lang="en-US" altLang="zh-CN" err="1" smtClean="0"/>
              <a:t>int</a:t>
            </a:r>
            <a:r>
              <a:rPr kumimoji="1" lang="en-US" altLang="zh-CN" smtClean="0"/>
              <a:t> </a:t>
            </a:r>
            <a:r>
              <a:rPr kumimoji="1" lang="en-US" altLang="zh-CN" err="1" smtClean="0"/>
              <a:t>epoll</a:t>
            </a:r>
            <a:r>
              <a:rPr kumimoji="1" lang="en-US" altLang="zh-CN" smtClean="0"/>
              <a:t>_ wait( </a:t>
            </a:r>
            <a:r>
              <a:rPr kumimoji="1" lang="en-US" altLang="zh-CN" err="1" smtClean="0"/>
              <a:t>int</a:t>
            </a:r>
            <a:r>
              <a:rPr kumimoji="1" lang="en-US" altLang="zh-CN" smtClean="0"/>
              <a:t> </a:t>
            </a:r>
            <a:r>
              <a:rPr kumimoji="1" lang="en-US" altLang="zh-CN" err="1" smtClean="0"/>
              <a:t>epfd</a:t>
            </a:r>
            <a:r>
              <a:rPr kumimoji="1" lang="en-US" altLang="zh-CN" smtClean="0"/>
              <a:t>, </a:t>
            </a:r>
            <a:r>
              <a:rPr kumimoji="1" lang="en-US" altLang="zh-CN" err="1" smtClean="0"/>
              <a:t>struct</a:t>
            </a:r>
            <a:r>
              <a:rPr kumimoji="1" lang="en-US" altLang="zh-CN" smtClean="0"/>
              <a:t> </a:t>
            </a:r>
            <a:r>
              <a:rPr kumimoji="1" lang="en-US" altLang="zh-CN" err="1" smtClean="0"/>
              <a:t>epoll</a:t>
            </a:r>
            <a:r>
              <a:rPr kumimoji="1" lang="en-US" altLang="zh-CN" smtClean="0"/>
              <a:t>_ event* events, </a:t>
            </a:r>
            <a:r>
              <a:rPr kumimoji="1" lang="en-US" altLang="zh-CN" err="1" smtClean="0"/>
              <a:t>int</a:t>
            </a:r>
            <a:r>
              <a:rPr kumimoji="1" lang="en-US" altLang="zh-CN" smtClean="0"/>
              <a:t> </a:t>
            </a:r>
            <a:r>
              <a:rPr kumimoji="1" lang="en-US" altLang="zh-CN" err="1" smtClean="0"/>
              <a:t>maxevents</a:t>
            </a:r>
            <a:r>
              <a:rPr kumimoji="1" lang="en-US" altLang="zh-CN" smtClean="0"/>
              <a:t>, </a:t>
            </a:r>
            <a:r>
              <a:rPr kumimoji="1" lang="en-US" altLang="zh-CN" err="1" smtClean="0"/>
              <a:t>int</a:t>
            </a:r>
            <a:r>
              <a:rPr kumimoji="1" lang="en-US" altLang="zh-CN" smtClean="0"/>
              <a:t> timeout);</a:t>
            </a:r>
          </a:p>
          <a:p>
            <a:endParaRPr kumimoji="1" lang="en-US" altLang="zh-CN" smtClean="0"/>
          </a:p>
          <a:p>
            <a:r>
              <a:rPr kumimoji="1" lang="en-US" altLang="zh-CN" err="1" smtClean="0"/>
              <a:t>struct</a:t>
            </a:r>
            <a:r>
              <a:rPr kumimoji="1" lang="en-US" altLang="zh-CN" smtClean="0"/>
              <a:t> </a:t>
            </a:r>
            <a:r>
              <a:rPr kumimoji="1" lang="en-US" altLang="zh-CN" err="1" smtClean="0"/>
              <a:t>epoll</a:t>
            </a:r>
            <a:r>
              <a:rPr kumimoji="1" lang="en-US" altLang="zh-CN" smtClean="0"/>
              <a:t>_ event{ __uint32_ t events; </a:t>
            </a:r>
            <a:r>
              <a:rPr kumimoji="1" lang="en-US" altLang="zh-CN" err="1" smtClean="0"/>
              <a:t>epoll</a:t>
            </a:r>
            <a:r>
              <a:rPr kumimoji="1" lang="en-US" altLang="zh-CN" smtClean="0"/>
              <a:t>_ data_ t data; };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637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mtClean="0"/>
              <a:t>当需要容器的检索速度很快，或者需要支持范围查询时，红黑树容器是一个非常好的选择</a:t>
            </a:r>
            <a:endParaRPr kumimoji="1" lang="en-US" altLang="zh-CN" smtClean="0"/>
          </a:p>
          <a:p>
            <a:r>
              <a:rPr kumimoji="1" lang="zh-CN" altLang="en-US" smtClean="0"/>
              <a:t>红黑树的特点：</a:t>
            </a:r>
            <a:endParaRPr kumimoji="1" lang="en-US" altLang="zh-CN" smtClean="0"/>
          </a:p>
          <a:p>
            <a:r>
              <a:rPr kumimoji="1" lang="en-US" altLang="zh-CN" smtClean="0"/>
              <a:t>--</a:t>
            </a:r>
            <a:r>
              <a:rPr kumimoji="1" lang="zh-CN" altLang="en-US" smtClean="0"/>
              <a:t>节点是红色或黑色</a:t>
            </a:r>
            <a:endParaRPr kumimoji="1" lang="en-US" altLang="zh-CN" smtClean="0"/>
          </a:p>
          <a:p>
            <a:r>
              <a:rPr kumimoji="1" lang="en-US" altLang="zh-CN" smtClean="0"/>
              <a:t>--</a:t>
            </a:r>
            <a:r>
              <a:rPr kumimoji="1" lang="zh-CN" altLang="en-US" smtClean="0"/>
              <a:t>根节点和叶子节点（空节点）都是黑色</a:t>
            </a:r>
            <a:endParaRPr kumimoji="1" lang="en-US" altLang="zh-CN" smtClean="0"/>
          </a:p>
          <a:p>
            <a:r>
              <a:rPr kumimoji="1" lang="en-US" altLang="zh-CN" smtClean="0"/>
              <a:t>--</a:t>
            </a:r>
            <a:r>
              <a:rPr kumimoji="1" lang="zh-CN" altLang="en-US" smtClean="0"/>
              <a:t>每个红色节点的两个子节点都是黑色（每个叶子节点到跟节点的所有路径上不能有两个连续的红色节点）</a:t>
            </a:r>
            <a:endParaRPr kumimoji="1" lang="en-US" altLang="zh-CN" smtClean="0"/>
          </a:p>
          <a:p>
            <a:r>
              <a:rPr kumimoji="1" lang="en-US" altLang="zh-CN" smtClean="0"/>
              <a:t>--</a:t>
            </a:r>
            <a:r>
              <a:rPr kumimoji="1" lang="zh-CN" altLang="en-US" smtClean="0"/>
              <a:t>从任一节点到叶子节点的所有简单路径都包含相同数目的黑色节点</a:t>
            </a:r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r>
              <a:rPr kumimoji="1" lang="en-US" altLang="zh-CN" smtClean="0"/>
              <a:t>Q</a:t>
            </a:r>
            <a:r>
              <a:rPr kumimoji="1" lang="zh-CN" altLang="en-US" smtClean="0"/>
              <a:t>：为什么使用红黑树实现定时器，而不是使用堆排序实现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4802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Nginx</a:t>
            </a:r>
            <a:r>
              <a:rPr kumimoji="1" lang="zh-CN" altLang="en-US" sz="12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的模块设计使得每一个</a:t>
            </a:r>
            <a:r>
              <a:rPr kumimoji="1" lang="en-US" altLang="zh-CN" sz="12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http</a:t>
            </a:r>
            <a:r>
              <a:rPr kumimoji="1" lang="zh-CN" altLang="en-US" sz="12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模块可以仅</a:t>
            </a: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专注于完成一个独立完整的功能</a:t>
            </a:r>
            <a:r>
              <a:rPr kumimoji="1" lang="zh-CN" altLang="en-US" sz="12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kumimoji="1" lang="en-US" altLang="zh-CN" sz="1200" dirty="0" smtClean="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2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一个请求的完整处理过程可以由无数个</a:t>
            </a:r>
            <a:r>
              <a:rPr kumimoji="1" lang="en-US" altLang="zh-CN" sz="12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http</a:t>
            </a:r>
            <a:r>
              <a:rPr kumimoji="1" lang="zh-CN" altLang="en-US" sz="12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模块共同合作完成</a:t>
            </a:r>
            <a:endParaRPr kumimoji="1" lang="en-US" altLang="zh-CN" sz="1200" dirty="0" smtClean="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1200" dirty="0" smtClean="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dirty="0" err="1" smtClean="0">
                <a:effectLst/>
              </a:rPr>
              <a:t>nginx</a:t>
            </a:r>
            <a:r>
              <a:rPr lang="zh-CN" altLang="en-US" dirty="0" smtClean="0">
                <a:effectLst/>
              </a:rPr>
              <a:t>的</a:t>
            </a:r>
            <a:r>
              <a:rPr lang="en-US" altLang="zh-CN" dirty="0" smtClean="0">
                <a:effectLst/>
              </a:rPr>
              <a:t>http</a:t>
            </a:r>
            <a:r>
              <a:rPr lang="zh-CN" altLang="en-US" dirty="0" smtClean="0">
                <a:effectLst/>
              </a:rPr>
              <a:t>初始化</a:t>
            </a:r>
            <a:r>
              <a:rPr lang="en-US" altLang="zh-CN" dirty="0" smtClean="0">
                <a:effectLst/>
              </a:rPr>
              <a:t>-&gt;</a:t>
            </a:r>
            <a:r>
              <a:rPr lang="en-US" altLang="zh-CN" dirty="0" err="1" smtClean="0">
                <a:effectLst/>
              </a:rPr>
              <a:t>ngx_core_http_block</a:t>
            </a:r>
            <a:r>
              <a:rPr lang="en-US" altLang="zh-CN" dirty="0" smtClean="0">
                <a:effectLst/>
              </a:rPr>
              <a:t>(</a:t>
            </a:r>
            <a:r>
              <a:rPr lang="en-US" altLang="zh-CN" dirty="0" err="1" smtClean="0">
                <a:effectLst/>
              </a:rPr>
              <a:t>ngx_core_server_block</a:t>
            </a:r>
            <a:r>
              <a:rPr lang="en-US" altLang="zh-CN" dirty="0" smtClean="0">
                <a:effectLst/>
              </a:rPr>
              <a:t>(</a:t>
            </a:r>
            <a:r>
              <a:rPr lang="en-US" altLang="zh-CN" dirty="0" err="1" smtClean="0">
                <a:effectLst/>
              </a:rPr>
              <a:t>ngx_core_location_block</a:t>
            </a:r>
            <a:r>
              <a:rPr lang="en-US" altLang="zh-CN" dirty="0" smtClean="0">
                <a:effectLst/>
              </a:rPr>
              <a:t>))</a:t>
            </a:r>
          </a:p>
          <a:p>
            <a:r>
              <a:rPr lang="en-US" altLang="zh-CN" dirty="0" err="1" smtClean="0"/>
              <a:t>ngx_core_http_block</a:t>
            </a:r>
            <a:r>
              <a:rPr lang="en-US" altLang="zh-CN" dirty="0" smtClean="0"/>
              <a:t>:(</a:t>
            </a:r>
            <a:r>
              <a:rPr lang="en-US" altLang="zh-CN" dirty="0" err="1" smtClean="0"/>
              <a:t>create_conf</a:t>
            </a:r>
            <a:r>
              <a:rPr lang="en-US" altLang="zh-CN" dirty="0" smtClean="0"/>
              <a:t>, preconfigure, </a:t>
            </a:r>
            <a:r>
              <a:rPr lang="en-US" altLang="zh-CN" dirty="0" err="1" smtClean="0"/>
              <a:t>parse_conf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init_conf,init_location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init_phases,init_headers,postconfigure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init_phase_handlers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add_listening</a:t>
            </a:r>
            <a:r>
              <a:rPr lang="en-US" altLang="zh-CN" dirty="0" smtClean="0"/>
              <a:t>(handler</a:t>
            </a:r>
            <a:r>
              <a:rPr lang="zh-CN" altLang="en-US" dirty="0" smtClean="0"/>
              <a:t>是</a:t>
            </a:r>
            <a:r>
              <a:rPr lang="en-US" altLang="zh-CN" dirty="0" err="1" smtClean="0"/>
              <a:t>init_connection</a:t>
            </a:r>
            <a:r>
              <a:rPr lang="zh-CN" altLang="en-US" dirty="0" smtClean="0"/>
              <a:t>，在</a:t>
            </a:r>
            <a:r>
              <a:rPr lang="en-US" altLang="zh-CN" dirty="0" smtClean="0"/>
              <a:t>event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process_init</a:t>
            </a:r>
            <a:r>
              <a:rPr lang="zh-CN" altLang="en-US" dirty="0" smtClean="0"/>
              <a:t>的时候，调用</a:t>
            </a:r>
            <a:r>
              <a:rPr lang="en-US" altLang="zh-CN" dirty="0" err="1" smtClean="0"/>
              <a:t>ngx_acccept_event</a:t>
            </a:r>
            <a:r>
              <a:rPr lang="zh-CN" altLang="en-US" dirty="0" smtClean="0"/>
              <a:t>的时候调用</a:t>
            </a:r>
            <a:r>
              <a:rPr lang="en-US" altLang="zh-CN" dirty="0" err="1" smtClean="0"/>
              <a:t>accpet</a:t>
            </a:r>
            <a:r>
              <a:rPr lang="zh-CN" altLang="en-US" dirty="0" smtClean="0"/>
              <a:t>之后调用</a:t>
            </a:r>
            <a:r>
              <a:rPr lang="en-US" altLang="zh-CN" dirty="0" smtClean="0"/>
              <a:t>ls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handler)</a:t>
            </a:r>
            <a:r>
              <a:rPr lang="zh-CN" altLang="en-US" dirty="0" smtClean="0"/>
              <a:t>，</a:t>
            </a:r>
            <a:r>
              <a:rPr lang="en-US" altLang="zh-CN" dirty="0" smtClean="0"/>
              <a:t>)</a:t>
            </a:r>
          </a:p>
          <a:p>
            <a:endParaRPr kumimoji="1" lang="zh-CN" altLang="en-US" sz="1200" dirty="0" smtClean="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5261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POST_READ_PHASE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2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接收完整的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http</a:t>
            </a:r>
            <a:r>
              <a:rPr kumimoji="1" lang="zh-CN" altLang="en-US" sz="12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头部后处理的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http</a:t>
            </a:r>
            <a:r>
              <a:rPr kumimoji="1" lang="zh-CN" altLang="en-US" sz="12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阶段</a:t>
            </a:r>
            <a:endParaRPr kumimoji="1" lang="en-US" altLang="zh-CN" sz="12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SERVER_REWRITE_PHASE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2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重定向</a:t>
            </a:r>
            <a:endParaRPr kumimoji="1" lang="en-US" altLang="zh-CN" sz="12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FIND_CONFIG_PHASE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REWRITE_PHASE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POST_REWRITE_PHASE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PREACCESS_PHASE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ACCESS_PHASE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POST_ACCESS_PHASE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TRY_FILES_PHASE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CONTENTE_PHASE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HTTP_LOG_PHASE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1940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从浏览器输入</a:t>
            </a:r>
            <a:r>
              <a:rPr kumimoji="1" lang="en-US" altLang="zh-CN" dirty="0" err="1" smtClean="0"/>
              <a:t>url</a:t>
            </a:r>
            <a:r>
              <a:rPr kumimoji="1" lang="zh-CN" altLang="en-US" dirty="0" smtClean="0"/>
              <a:t>到页面呈现的整个流程？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Dns</a:t>
            </a:r>
            <a:r>
              <a:rPr kumimoji="1" lang="zh-CN" altLang="en-US" dirty="0" smtClean="0"/>
              <a:t>解析域名为</a:t>
            </a:r>
            <a:r>
              <a:rPr kumimoji="1" lang="en-US" altLang="zh-CN" dirty="0" err="1" smtClean="0"/>
              <a:t>ip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port</a:t>
            </a:r>
          </a:p>
          <a:p>
            <a:r>
              <a:rPr kumimoji="1" lang="zh-CN" altLang="en-US" dirty="0" smtClean="0"/>
              <a:t>根据</a:t>
            </a:r>
            <a:r>
              <a:rPr kumimoji="1" lang="en-US" altLang="zh-CN" dirty="0" err="1" smtClean="0"/>
              <a:t>ip+port</a:t>
            </a:r>
            <a:r>
              <a:rPr kumimoji="1" lang="zh-CN" altLang="en-US" dirty="0" smtClean="0"/>
              <a:t>连接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server</a:t>
            </a:r>
          </a:p>
          <a:p>
            <a:r>
              <a:rPr kumimoji="1" lang="zh-CN" altLang="en-US" dirty="0" smtClean="0"/>
              <a:t>向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发送请求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WebServer</a:t>
            </a:r>
            <a:r>
              <a:rPr kumimoji="1" lang="zh-CN" altLang="en-US" dirty="0" smtClean="0"/>
              <a:t>读取静态文件或者调用第三方服务处理数据</a:t>
            </a:r>
            <a:endParaRPr kumimoji="1" lang="en-US" altLang="zh-CN" dirty="0" smtClean="0"/>
          </a:p>
          <a:p>
            <a:r>
              <a:rPr kumimoji="1" lang="en-US" altLang="zh-CN" dirty="0" smtClean="0"/>
              <a:t>webserver</a:t>
            </a:r>
            <a:r>
              <a:rPr kumimoji="1" lang="zh-CN" altLang="en-US" dirty="0" smtClean="0"/>
              <a:t>将结果数据返回给客户端</a:t>
            </a:r>
            <a:endParaRPr kumimoji="1" lang="en-US" altLang="zh-CN" dirty="0" smtClean="0"/>
          </a:p>
          <a:p>
            <a:r>
              <a:rPr kumimoji="1" lang="zh-CN" altLang="en-US" dirty="0" smtClean="0"/>
              <a:t>客户端如果读取的是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页面数据，对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页面数据进行渲染</a:t>
            </a:r>
            <a:endParaRPr kumimoji="1" lang="en-US" altLang="zh-CN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34916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黑色是流程，红色虚线是添加回调事件，蓝色是背部调用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2721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绘制重要的数据结构所包含的字段，并且标注各个字段之间的关系。通过数据结构了解数据流</a:t>
            </a:r>
            <a:endParaRPr kumimoji="1" lang="en-US" altLang="zh-CN" dirty="0" smtClean="0"/>
          </a:p>
          <a:p>
            <a:r>
              <a:rPr lang="en-US" altLang="zh-CN" dirty="0" err="1" smtClean="0">
                <a:effectLst/>
              </a:rPr>
              <a:t>nginx</a:t>
            </a:r>
            <a:r>
              <a:rPr lang="zh-CN" altLang="en-US" dirty="0" smtClean="0">
                <a:effectLst/>
              </a:rPr>
              <a:t>几个重要的数据结构之间的关系</a:t>
            </a:r>
          </a:p>
          <a:p>
            <a:r>
              <a:rPr lang="en-US" altLang="zh-CN" dirty="0" err="1" smtClean="0"/>
              <a:t>ngx_cycle_t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modules_conf</a:t>
            </a:r>
            <a:r>
              <a:rPr lang="en-US" altLang="zh-CN" dirty="0" smtClean="0"/>
              <a:t>, listening array, connections, events)</a:t>
            </a:r>
          </a:p>
          <a:p>
            <a:r>
              <a:rPr lang="en-US" altLang="zh-CN" dirty="0" err="1" smtClean="0"/>
              <a:t>ngx_listening_t</a:t>
            </a:r>
            <a:endParaRPr lang="en-US" altLang="zh-CN" dirty="0" smtClean="0"/>
          </a:p>
          <a:p>
            <a:r>
              <a:rPr lang="en-US" altLang="zh-CN" dirty="0" err="1" smtClean="0"/>
              <a:t>ngx_connection_t</a:t>
            </a:r>
            <a:endParaRPr lang="en-US" altLang="zh-CN" dirty="0" smtClean="0"/>
          </a:p>
          <a:p>
            <a:r>
              <a:rPr lang="en-US" altLang="zh-CN" dirty="0" err="1" smtClean="0"/>
              <a:t>ngx_event_t</a:t>
            </a:r>
            <a:endParaRPr lang="en-US" altLang="zh-CN" dirty="0" smtClean="0"/>
          </a:p>
          <a:p>
            <a:r>
              <a:rPr lang="en-US" altLang="zh-CN" dirty="0" err="1" smtClean="0"/>
              <a:t>ngx_request_t</a:t>
            </a:r>
            <a:r>
              <a:rPr lang="en-US" altLang="zh-CN" dirty="0" smtClean="0"/>
              <a:t>(http</a:t>
            </a:r>
            <a:r>
              <a:rPr lang="zh-CN" altLang="en-US" dirty="0" smtClean="0"/>
              <a:t>协议，</a:t>
            </a:r>
            <a:r>
              <a:rPr lang="en-US" altLang="zh-CN" dirty="0" smtClean="0"/>
              <a:t>connection/event, phase, </a:t>
            </a:r>
            <a:r>
              <a:rPr lang="en-US" altLang="zh-CN" dirty="0" err="1" smtClean="0"/>
              <a:t>subrequest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这几个数据结构分别存储什么东西，他们之间如何关联起来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各自职责以及如何交互，各用到了什么样的数据结构</a:t>
            </a:r>
          </a:p>
          <a:p>
            <a:r>
              <a:rPr lang="zh-CN" altLang="en-US" dirty="0" smtClean="0"/>
              <a:t>一个</a:t>
            </a:r>
            <a:r>
              <a:rPr lang="en-US" altLang="zh-CN" dirty="0" smtClean="0"/>
              <a:t>cycle</a:t>
            </a:r>
            <a:r>
              <a:rPr lang="zh-CN" altLang="en-US" dirty="0" smtClean="0"/>
              <a:t>一个进程</a:t>
            </a:r>
          </a:p>
          <a:p>
            <a:r>
              <a:rPr lang="zh-CN" altLang="en-US" dirty="0" smtClean="0"/>
              <a:t>一个进程</a:t>
            </a:r>
            <a:r>
              <a:rPr lang="en-US" altLang="zh-CN" dirty="0" smtClean="0"/>
              <a:t>listen</a:t>
            </a:r>
            <a:r>
              <a:rPr lang="zh-CN" altLang="en-US" dirty="0" smtClean="0"/>
              <a:t>多个端口</a:t>
            </a:r>
          </a:p>
          <a:p>
            <a:r>
              <a:rPr lang="zh-CN" altLang="en-US" dirty="0" smtClean="0"/>
              <a:t>一个</a:t>
            </a:r>
            <a:r>
              <a:rPr lang="en-US" altLang="zh-CN" dirty="0" smtClean="0"/>
              <a:t>listen</a:t>
            </a:r>
            <a:r>
              <a:rPr lang="zh-CN" altLang="en-US" dirty="0" smtClean="0"/>
              <a:t>端口对应多个</a:t>
            </a:r>
            <a:r>
              <a:rPr lang="en-US" altLang="zh-CN" dirty="0" smtClean="0"/>
              <a:t>connection</a:t>
            </a:r>
          </a:p>
          <a:p>
            <a:r>
              <a:rPr lang="zh-CN" altLang="en-US" dirty="0" smtClean="0"/>
              <a:t>一个</a:t>
            </a:r>
            <a:r>
              <a:rPr lang="en-US" altLang="zh-CN" dirty="0" smtClean="0"/>
              <a:t>connection</a:t>
            </a:r>
            <a:r>
              <a:rPr lang="zh-CN" altLang="en-US" dirty="0" smtClean="0"/>
              <a:t>对应一个</a:t>
            </a:r>
            <a:r>
              <a:rPr lang="en-US" altLang="zh-CN" dirty="0" err="1" smtClean="0"/>
              <a:t>fd</a:t>
            </a:r>
            <a:r>
              <a:rPr lang="en-US" altLang="zh-CN" dirty="0" smtClean="0"/>
              <a:t>,</a:t>
            </a:r>
            <a:r>
              <a:rPr lang="zh-CN" altLang="en-US" dirty="0" smtClean="0"/>
              <a:t>一个</a:t>
            </a:r>
            <a:r>
              <a:rPr lang="en-US" altLang="zh-CN" dirty="0" err="1" smtClean="0"/>
              <a:t>read_event_handler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write_event_handler,send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recv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buf</a:t>
            </a:r>
            <a:endParaRPr lang="en-US" altLang="zh-CN" dirty="0" smtClean="0"/>
          </a:p>
          <a:p>
            <a:r>
              <a:rPr lang="zh-CN" altLang="en-US" dirty="0" smtClean="0"/>
              <a:t>一个</a:t>
            </a:r>
            <a:r>
              <a:rPr lang="en-US" altLang="zh-CN" dirty="0" smtClean="0"/>
              <a:t>event</a:t>
            </a:r>
            <a:r>
              <a:rPr lang="zh-CN" altLang="en-US" dirty="0" smtClean="0"/>
              <a:t>对应一个</a:t>
            </a:r>
            <a:r>
              <a:rPr lang="en-US" altLang="zh-CN" dirty="0" smtClean="0"/>
              <a:t>connection</a:t>
            </a:r>
            <a:r>
              <a:rPr lang="zh-CN" altLang="en-US" dirty="0" smtClean="0"/>
              <a:t>，一个</a:t>
            </a:r>
            <a:r>
              <a:rPr lang="en-US" altLang="zh-CN" dirty="0" smtClean="0"/>
              <a:t>handler</a:t>
            </a:r>
            <a:r>
              <a:rPr lang="zh-CN" altLang="en-US" dirty="0" smtClean="0"/>
              <a:t>，一个</a:t>
            </a:r>
            <a:r>
              <a:rPr lang="en-US" altLang="zh-CN" dirty="0" smtClean="0"/>
              <a:t>timer</a:t>
            </a:r>
          </a:p>
          <a:p>
            <a:r>
              <a:rPr lang="zh-CN" altLang="en-US" dirty="0" smtClean="0"/>
              <a:t>一个</a:t>
            </a:r>
            <a:r>
              <a:rPr lang="en-US" altLang="zh-CN" dirty="0" smtClean="0"/>
              <a:t>request</a:t>
            </a:r>
            <a:r>
              <a:rPr lang="zh-CN" altLang="en-US" dirty="0" smtClean="0"/>
              <a:t>对应一个</a:t>
            </a:r>
            <a:r>
              <a:rPr lang="en-US" altLang="zh-CN" dirty="0" smtClean="0"/>
              <a:t>connection</a:t>
            </a:r>
            <a:r>
              <a:rPr lang="zh-CN" altLang="en-US" dirty="0" smtClean="0"/>
              <a:t>，一个</a:t>
            </a:r>
            <a:r>
              <a:rPr lang="en-US" altLang="zh-CN" dirty="0" smtClean="0"/>
              <a:t>connection</a:t>
            </a:r>
            <a:r>
              <a:rPr lang="zh-CN" altLang="en-US" dirty="0" smtClean="0"/>
              <a:t>在</a:t>
            </a:r>
            <a:r>
              <a:rPr lang="en-US" altLang="zh-CN" dirty="0" smtClean="0"/>
              <a:t>keep-alive</a:t>
            </a:r>
            <a:r>
              <a:rPr lang="zh-CN" altLang="en-US" dirty="0" smtClean="0"/>
              <a:t>的时候可以对应多个</a:t>
            </a:r>
            <a:r>
              <a:rPr lang="en-US" altLang="zh-CN" dirty="0" smtClean="0"/>
              <a:t>request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95441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>
                <a:effectLst/>
              </a:rPr>
              <a:t>管理进程，多工作进程设计</a:t>
            </a:r>
            <a:endParaRPr lang="zh-CN" altLang="en-US" dirty="0" smtClean="0">
              <a:effectLst/>
            </a:endParaRPr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利用多核系统的并发处理能力</a:t>
            </a:r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负载均衡</a:t>
            </a:r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管理进程会负责监控工作进程的状态并负责管理其行为</a:t>
            </a:r>
          </a:p>
          <a:p>
            <a:r>
              <a:rPr lang="zh-CN" altLang="en-US" b="1" dirty="0" smtClean="0">
                <a:effectLst/>
              </a:rPr>
              <a:t>优秀的模块化设计</a:t>
            </a:r>
            <a:r>
              <a:rPr lang="zh-CN" altLang="en-US" dirty="0" smtClean="0"/>
              <a:t>（高度抽象模块接口，模块接口简单灵活，配置模块的设计，核心模块接口的简单化，多层次多类别的模块设计）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完全由多个不同功能，不同层次，不同类型且耦合度极低的模块组成</a:t>
            </a:r>
          </a:p>
          <a:p>
            <a:r>
              <a:rPr lang="zh-CN" altLang="en-US" b="1" dirty="0" smtClean="0">
                <a:effectLst/>
              </a:rPr>
              <a:t>事件驱动架构</a:t>
            </a:r>
            <a:endParaRPr lang="zh-CN" altLang="en-US" dirty="0" smtClean="0"/>
          </a:p>
          <a:p>
            <a:r>
              <a:rPr lang="zh-CN" altLang="en-US" dirty="0" smtClean="0"/>
              <a:t>所谓事件驱动架构：就是由一些</a:t>
            </a:r>
            <a:r>
              <a:rPr lang="zh-CN" altLang="en-US" b="1" dirty="0" smtClean="0">
                <a:effectLst/>
              </a:rPr>
              <a:t>事件发生源</a:t>
            </a:r>
            <a:r>
              <a:rPr lang="zh-CN" altLang="en-US" dirty="0" smtClean="0"/>
              <a:t>来产生事件，由一个或多个</a:t>
            </a:r>
            <a:r>
              <a:rPr lang="zh-CN" altLang="en-US" b="1" dirty="0" smtClean="0">
                <a:effectLst/>
              </a:rPr>
              <a:t>事件收集器</a:t>
            </a:r>
            <a:r>
              <a:rPr lang="zh-CN" altLang="en-US" dirty="0" smtClean="0"/>
              <a:t>来收集，分发事件，然后许多</a:t>
            </a:r>
            <a:r>
              <a:rPr lang="zh-CN" altLang="en-US" b="1" dirty="0" smtClean="0">
                <a:effectLst/>
              </a:rPr>
              <a:t>事件处理器</a:t>
            </a:r>
            <a:r>
              <a:rPr lang="zh-CN" altLang="en-US" dirty="0" smtClean="0"/>
              <a:t>会注册自己感兴趣的事件，同时会消费这些事件</a:t>
            </a:r>
          </a:p>
          <a:p>
            <a:r>
              <a:rPr lang="zh-CN" altLang="en-US" dirty="0" smtClean="0"/>
              <a:t>对于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这个</a:t>
            </a:r>
            <a:r>
              <a:rPr lang="en-US" altLang="zh-CN" dirty="0" smtClean="0"/>
              <a:t>web</a:t>
            </a:r>
            <a:r>
              <a:rPr lang="zh-CN" altLang="en-US" dirty="0" smtClean="0"/>
              <a:t>服务器而言，一般会由网卡、磁盘产生事件，提到的事件模块会负责事件的收集和分发操作，而所有的模块都可能是事件消费者，它们首先需要向事件模块注册感兴趣的事件类型，这样在有事件发生时，事件模块会把事件分发到相应的模块中进行处理。（每个事件消费模块都不能有阻塞行为）</a:t>
            </a:r>
          </a:p>
          <a:p>
            <a:r>
              <a:rPr lang="zh-CN" altLang="en-US" b="1" dirty="0" smtClean="0">
                <a:effectLst/>
              </a:rPr>
              <a:t>请求的多阶段异步处理</a:t>
            </a:r>
            <a:endParaRPr lang="zh-CN" altLang="en-US" dirty="0" smtClean="0"/>
          </a:p>
          <a:p>
            <a:r>
              <a:rPr lang="zh-CN" altLang="en-US" dirty="0" smtClean="0"/>
              <a:t>请求的多阶段异步处理只能基于事件驱动架构实现。就是一个请求的处理过程按照事件的触发方式划分为多个阶段，每个阶段都可以由事件收集、分发器来触发。</a:t>
            </a:r>
          </a:p>
          <a:p>
            <a:r>
              <a:rPr lang="zh-CN" altLang="en-US" dirty="0" smtClean="0"/>
              <a:t>多阶段：</a:t>
            </a:r>
            <a:r>
              <a:rPr lang="en-US" altLang="zh-CN" dirty="0" smtClean="0"/>
              <a:t>connect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send part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send complete</a:t>
            </a:r>
            <a:r>
              <a:rPr lang="zh-CN" altLang="en-US" dirty="0" smtClean="0"/>
              <a:t>， </a:t>
            </a:r>
            <a:r>
              <a:rPr lang="en-US" altLang="zh-CN" dirty="0" err="1" smtClean="0"/>
              <a:t>recv</a:t>
            </a:r>
            <a:r>
              <a:rPr lang="en-US" altLang="zh-CN" dirty="0" smtClean="0"/>
              <a:t> part</a:t>
            </a:r>
            <a:r>
              <a:rPr lang="zh-CN" altLang="en-US" dirty="0" smtClean="0"/>
              <a:t>， </a:t>
            </a:r>
            <a:r>
              <a:rPr lang="en-US" altLang="zh-CN" dirty="0" err="1" smtClean="0"/>
              <a:t>recv</a:t>
            </a:r>
            <a:r>
              <a:rPr lang="en-US" altLang="zh-CN" dirty="0" smtClean="0"/>
              <a:t> complete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read file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active-close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close </a:t>
            </a:r>
          </a:p>
          <a:p>
            <a:r>
              <a:rPr lang="zh-CN" altLang="en-US" dirty="0" smtClean="0"/>
              <a:t>多阶段异步处理优势：其配合事件驱动架构，会极大提高网络性能，同时使得每个进程都全力运转，不会或者尽量少地出现进程休眠状况，一旦进程因为阻塞出现休眠（不能处理，内存也无法释放），（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）必然减少并发处理事件的数目，一定会降低网络性能，同事增加请求处理事件的平均时延，增加进程数会产生更多进程切换消耗</a:t>
            </a:r>
            <a:r>
              <a:rPr lang="en-US" altLang="zh-CN" dirty="0" err="1" smtClean="0"/>
              <a:t>cpu</a:t>
            </a:r>
            <a:r>
              <a:rPr lang="zh-CN" altLang="en-US" dirty="0" smtClean="0"/>
              <a:t>资源降低网络性能。（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）休眠的进程会使进程占用的内存（连接）得不到有效释放，这最终必然导致系统可用内存的下降，从而影响系统能够处理的最大并发连接数</a:t>
            </a:r>
          </a:p>
          <a:p>
            <a:r>
              <a:rPr lang="zh-CN" altLang="en-US" dirty="0" smtClean="0"/>
              <a:t>划分阶段的原则：一般是找到请求处理流程中的阻塞方法（或者造成阻塞的代码段），在阻塞代码段上按照下面</a:t>
            </a:r>
            <a:r>
              <a:rPr lang="en-US" altLang="zh-CN" dirty="0" smtClean="0"/>
              <a:t>4</a:t>
            </a:r>
            <a:r>
              <a:rPr lang="zh-CN" altLang="en-US" dirty="0" smtClean="0"/>
              <a:t>种方式来划分阶段：</a:t>
            </a:r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将阻塞进程的方法按照相关的触发事件分解为两个阶段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网络</a:t>
            </a:r>
            <a:r>
              <a:rPr lang="en-US" altLang="zh-CN" dirty="0" err="1" smtClean="0"/>
              <a:t>io</a:t>
            </a:r>
            <a:r>
              <a:rPr lang="zh-CN" altLang="en-US" dirty="0" smtClean="0"/>
              <a:t>事件</a:t>
            </a:r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将阻塞方法调用按照时间分解为多个阶段的方法调用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时间事件</a:t>
            </a:r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在</a:t>
            </a:r>
            <a:r>
              <a:rPr lang="en-US" altLang="zh-CN" dirty="0" smtClean="0"/>
              <a:t>"</a:t>
            </a:r>
            <a:r>
              <a:rPr lang="zh-CN" altLang="en-US" dirty="0" smtClean="0"/>
              <a:t>无所事事</a:t>
            </a:r>
            <a:r>
              <a:rPr lang="en-US" altLang="zh-CN" dirty="0" smtClean="0"/>
              <a:t>"</a:t>
            </a:r>
            <a:r>
              <a:rPr lang="zh-CN" altLang="en-US" dirty="0" smtClean="0"/>
              <a:t>且必须等待系统的响应，从而导致进程空转，使用定时器划分阶段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超时</a:t>
            </a:r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如果阻塞方法完全无法继续划分，则必须使用独立的进程执行这个阻塞方法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第三方服务</a:t>
            </a:r>
            <a:r>
              <a:rPr lang="en-US" altLang="zh-CN" dirty="0" smtClean="0"/>
              <a:t>(upstream/</a:t>
            </a:r>
            <a:r>
              <a:rPr lang="en-US" altLang="zh-CN" dirty="0" err="1" smtClean="0"/>
              <a:t>subrequest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 smtClean="0"/>
          </a:p>
          <a:p>
            <a:r>
              <a:rPr lang="zh-CN" altLang="en-US" b="1" dirty="0" smtClean="0">
                <a:effectLst/>
              </a:rPr>
              <a:t>平台无关的代码实现</a:t>
            </a:r>
            <a:endParaRPr lang="zh-CN" altLang="en-US" dirty="0" smtClean="0"/>
          </a:p>
          <a:p>
            <a:r>
              <a:rPr lang="zh-CN" altLang="en-US" b="1" dirty="0" smtClean="0">
                <a:effectLst/>
              </a:rPr>
              <a:t>内存池的设计</a:t>
            </a:r>
            <a:endParaRPr lang="zh-CN" altLang="en-US" dirty="0" smtClean="0"/>
          </a:p>
          <a:p>
            <a:r>
              <a:rPr lang="zh-CN" altLang="en-US" dirty="0" smtClean="0"/>
              <a:t>每个请求是短连接，在请求结束的时候，可以批量分配和释放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减少内存泄漏和内存碎片</a:t>
            </a:r>
          </a:p>
          <a:p>
            <a:r>
              <a:rPr lang="zh-CN" altLang="en-US" b="1" dirty="0" smtClean="0">
                <a:effectLst/>
              </a:rPr>
              <a:t>使用统一管道过滤器模式的</a:t>
            </a:r>
            <a:r>
              <a:rPr lang="en-US" altLang="zh-CN" b="1" dirty="0" smtClean="0">
                <a:effectLst/>
              </a:rPr>
              <a:t>http</a:t>
            </a:r>
            <a:r>
              <a:rPr lang="zh-CN" altLang="en-US" b="1" dirty="0" smtClean="0">
                <a:effectLst/>
              </a:rPr>
              <a:t>过滤模块</a:t>
            </a:r>
            <a:endParaRPr lang="zh-CN" altLang="en-US" dirty="0" smtClean="0"/>
          </a:p>
          <a:p>
            <a:r>
              <a:rPr lang="zh-CN" altLang="en-US" b="1" dirty="0" smtClean="0">
                <a:effectLst/>
              </a:rPr>
              <a:t>其他一些用户模块</a:t>
            </a:r>
            <a:endParaRPr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3543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1676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smtClean="0">
                <a:effectLst/>
              </a:rPr>
              <a:t>模块加载流程，或模块开发流程有待梳理</a:t>
            </a:r>
            <a:endParaRPr lang="en-US" altLang="zh-CN" b="1" smtClean="0">
              <a:effectLst/>
            </a:endParaRPr>
          </a:p>
          <a:p>
            <a:endParaRPr lang="en-US" altLang="zh-CN" b="1" smtClean="0">
              <a:effectLst/>
            </a:endParaRPr>
          </a:p>
          <a:p>
            <a:endParaRPr lang="en-US" altLang="zh-CN" b="1" smtClean="0">
              <a:effectLst/>
            </a:endParaRPr>
          </a:p>
          <a:p>
            <a:r>
              <a:rPr lang="zh-CN" altLang="en-US" b="1" smtClean="0">
                <a:effectLst/>
              </a:rPr>
              <a:t>优秀的模块化设计</a:t>
            </a:r>
            <a:r>
              <a:rPr lang="zh-CN" altLang="en-US" smtClean="0"/>
              <a:t>（高度抽象模块接口，模块接口简单灵活，配置模块的设计，核心模块接口的简单化，多层次多类别的模块设计）</a:t>
            </a:r>
            <a:r>
              <a:rPr lang="en-US" altLang="zh-CN" err="1" smtClean="0"/>
              <a:t>nginx</a:t>
            </a:r>
            <a:r>
              <a:rPr lang="zh-CN" altLang="en-US" smtClean="0"/>
              <a:t>完全由多个不同功能，不同层次，不同类型且耦合度极低的模块组成</a:t>
            </a:r>
            <a:endParaRPr lang="en-US" altLang="zh-CN" smtClean="0"/>
          </a:p>
          <a:p>
            <a:endParaRPr kumimoji="1" lang="en-US" altLang="zh-CN" smtClean="0"/>
          </a:p>
          <a:p>
            <a:r>
              <a:rPr kumimoji="1" lang="en-US" altLang="zh-CN" err="1" smtClean="0"/>
              <a:t>Conf</a:t>
            </a:r>
            <a:r>
              <a:rPr kumimoji="1" lang="en-US" altLang="zh-CN" smtClean="0"/>
              <a:t>/commands/</a:t>
            </a:r>
            <a:r>
              <a:rPr kumimoji="1" lang="en-US" altLang="zh-CN" err="1" smtClean="0"/>
              <a:t>ctx</a:t>
            </a:r>
            <a:endParaRPr kumimoji="1" lang="en-US" altLang="zh-CN" smtClean="0"/>
          </a:p>
          <a:p>
            <a:endParaRPr kumimoji="1" lang="en-US" altLang="zh-CN" smtClean="0"/>
          </a:p>
          <a:p>
            <a:r>
              <a:rPr kumimoji="1" lang="zh-CN" altLang="en-US" smtClean="0"/>
              <a:t>定义一个通用的模块，模块类型指定</a:t>
            </a:r>
            <a:r>
              <a:rPr kumimoji="1" lang="en-US" altLang="zh-CN" smtClean="0"/>
              <a:t>http</a:t>
            </a:r>
            <a:r>
              <a:rPr kumimoji="1" lang="zh-CN" altLang="en-US" smtClean="0"/>
              <a:t>，实现</a:t>
            </a:r>
            <a:r>
              <a:rPr kumimoji="1" lang="en-US" altLang="zh-CN" smtClean="0"/>
              <a:t>http</a:t>
            </a:r>
            <a:r>
              <a:rPr kumimoji="1" lang="zh-CN" altLang="en-US" smtClean="0"/>
              <a:t>模块的</a:t>
            </a:r>
            <a:r>
              <a:rPr kumimoji="1" lang="en-US" altLang="zh-CN" err="1" smtClean="0"/>
              <a:t>ctx</a:t>
            </a:r>
            <a:endParaRPr kumimoji="1" lang="en-US" altLang="zh-CN" smtClean="0"/>
          </a:p>
          <a:p>
            <a:r>
              <a:rPr kumimoji="1" lang="zh-CN" altLang="en-US" smtClean="0"/>
              <a:t>并且定义一些配置的</a:t>
            </a:r>
            <a:r>
              <a:rPr kumimoji="1" lang="en-US" altLang="zh-CN" smtClean="0"/>
              <a:t>commands</a:t>
            </a:r>
            <a:r>
              <a:rPr kumimoji="1" lang="zh-CN" altLang="en-US" smtClean="0"/>
              <a:t>，调用各个</a:t>
            </a:r>
            <a:r>
              <a:rPr kumimoji="1" lang="en-US" altLang="zh-CN" smtClean="0"/>
              <a:t>command</a:t>
            </a:r>
            <a:r>
              <a:rPr kumimoji="1" lang="zh-CN" altLang="en-US" smtClean="0"/>
              <a:t>的</a:t>
            </a:r>
            <a:r>
              <a:rPr kumimoji="1" lang="en-US" altLang="zh-CN" smtClean="0"/>
              <a:t>set</a:t>
            </a:r>
            <a:r>
              <a:rPr kumimoji="1" lang="zh-CN" altLang="en-US" smtClean="0"/>
              <a:t>函数解析配置写入到</a:t>
            </a:r>
            <a:r>
              <a:rPr kumimoji="1" lang="en-US" altLang="zh-CN" err="1" smtClean="0"/>
              <a:t>conf</a:t>
            </a:r>
            <a:r>
              <a:rPr kumimoji="1" lang="zh-CN" altLang="en-US" smtClean="0"/>
              <a:t>结构，需要指定</a:t>
            </a:r>
            <a:r>
              <a:rPr kumimoji="1" lang="en-US" altLang="zh-CN" err="1" smtClean="0"/>
              <a:t>conf</a:t>
            </a:r>
            <a:r>
              <a:rPr kumimoji="1" lang="zh-CN" altLang="en-US" smtClean="0"/>
              <a:t>是</a:t>
            </a:r>
            <a:r>
              <a:rPr kumimoji="1" lang="en-US" altLang="zh-CN" smtClean="0"/>
              <a:t>main/server/location</a:t>
            </a:r>
          </a:p>
          <a:p>
            <a:r>
              <a:rPr kumimoji="1" lang="zh-CN" altLang="en-US" smtClean="0"/>
              <a:t>在</a:t>
            </a:r>
            <a:r>
              <a:rPr kumimoji="1" lang="en-US" altLang="zh-CN" err="1" smtClean="0"/>
              <a:t>ctx</a:t>
            </a:r>
            <a:r>
              <a:rPr kumimoji="1" lang="zh-CN" altLang="en-US" smtClean="0"/>
              <a:t>的函数中使用</a:t>
            </a:r>
            <a:r>
              <a:rPr kumimoji="1" lang="en-US" altLang="zh-CN" err="1" smtClean="0"/>
              <a:t>conf</a:t>
            </a:r>
            <a:r>
              <a:rPr kumimoji="1" lang="zh-CN" altLang="en-US" smtClean="0"/>
              <a:t>来做一些处理。</a:t>
            </a:r>
            <a:r>
              <a:rPr kumimoji="1" lang="en-US" altLang="zh-CN" err="1" smtClean="0"/>
              <a:t>ctx</a:t>
            </a:r>
            <a:r>
              <a:rPr kumimoji="1" lang="zh-CN" altLang="en-US" smtClean="0"/>
              <a:t>的函数会在框架中被触发调用。</a:t>
            </a:r>
            <a:endParaRPr kumimoji="1" lang="en-US" altLang="zh-CN" smtClean="0"/>
          </a:p>
          <a:p>
            <a:r>
              <a:rPr kumimoji="1" lang="en-US" altLang="zh-CN" err="1" smtClean="0"/>
              <a:t>ctx</a:t>
            </a:r>
            <a:r>
              <a:rPr kumimoji="1" lang="zh-CN" altLang="en-US" smtClean="0"/>
              <a:t>的函数可以在</a:t>
            </a:r>
            <a:r>
              <a:rPr kumimoji="1" lang="en-US" altLang="zh-CN" err="1" smtClean="0"/>
              <a:t>postconfigure</a:t>
            </a:r>
            <a:r>
              <a:rPr kumimoji="1" lang="zh-CN" altLang="en-US" smtClean="0"/>
              <a:t>注册</a:t>
            </a:r>
            <a:r>
              <a:rPr kumimoji="1" lang="en-US" altLang="zh-CN" smtClean="0"/>
              <a:t>phase</a:t>
            </a:r>
            <a:r>
              <a:rPr kumimoji="1" lang="zh-CN" altLang="en-US" baseline="0" smtClean="0"/>
              <a:t> </a:t>
            </a:r>
            <a:r>
              <a:rPr kumimoji="1" lang="en-US" altLang="zh-CN" baseline="0" smtClean="0"/>
              <a:t>handler</a:t>
            </a:r>
          </a:p>
          <a:p>
            <a:r>
              <a:rPr kumimoji="1" lang="zh-CN" altLang="en-US" baseline="0" smtClean="0"/>
              <a:t>也可以在解析</a:t>
            </a:r>
            <a:r>
              <a:rPr kumimoji="1" lang="en-US" altLang="zh-CN" baseline="0" smtClean="0"/>
              <a:t>Http</a:t>
            </a:r>
            <a:r>
              <a:rPr kumimoji="1" lang="zh-CN" altLang="en-US" baseline="0" smtClean="0"/>
              <a:t> </a:t>
            </a:r>
            <a:r>
              <a:rPr kumimoji="1" lang="en-US" altLang="zh-CN" baseline="0" err="1" smtClean="0"/>
              <a:t>loc</a:t>
            </a:r>
            <a:r>
              <a:rPr kumimoji="1" lang="zh-CN" altLang="en-US" baseline="0" smtClean="0"/>
              <a:t> </a:t>
            </a:r>
            <a:r>
              <a:rPr kumimoji="1" lang="en-US" altLang="zh-CN" baseline="0" err="1" smtClean="0"/>
              <a:t>conf</a:t>
            </a:r>
            <a:r>
              <a:rPr kumimoji="1" lang="zh-CN" altLang="en-US" baseline="0" smtClean="0"/>
              <a:t>的地方注册</a:t>
            </a:r>
            <a:r>
              <a:rPr kumimoji="1" lang="en-US" altLang="zh-CN" baseline="0" smtClean="0"/>
              <a:t>handler</a:t>
            </a:r>
            <a:endParaRPr kumimoji="1" lang="en-US" altLang="zh-CN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5000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www.cnblogs.com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JohnABC</a:t>
            </a:r>
            <a:r>
              <a:rPr kumimoji="1" lang="en-US" altLang="zh-CN" dirty="0" smtClean="0"/>
              <a:t>/p/6206622.html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1071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WebServer</a:t>
            </a:r>
            <a:r>
              <a:rPr lang="zh-CN" altLang="en-US" dirty="0" smtClean="0"/>
              <a:t>使用情况统计结果对比：</a:t>
            </a:r>
            <a:r>
              <a:rPr lang="en-US" altLang="zh-CN" dirty="0" smtClean="0">
                <a:effectLst/>
                <a:hlinkClick r:id="rId3"/>
              </a:rPr>
              <a:t>https://www.jianshu.com/p/ac00695637ce</a:t>
            </a:r>
            <a:endParaRPr lang="en-US" altLang="zh-CN" dirty="0" smtClean="0">
              <a:effectLst/>
            </a:endParaRPr>
          </a:p>
          <a:p>
            <a:r>
              <a:rPr lang="zh-CN" altLang="en-US" dirty="0" smtClean="0"/>
              <a:t>从浏览器输入</a:t>
            </a:r>
            <a:r>
              <a:rPr lang="en-US" altLang="zh-CN" dirty="0" err="1" smtClean="0"/>
              <a:t>url</a:t>
            </a:r>
            <a:r>
              <a:rPr lang="zh-CN" altLang="en-US" dirty="0" smtClean="0"/>
              <a:t>到页面呈现过程：</a:t>
            </a:r>
            <a:r>
              <a:rPr lang="en-US" altLang="zh-CN" dirty="0" smtClean="0">
                <a:effectLst/>
                <a:hlinkClick r:id="rId4"/>
              </a:rPr>
              <a:t>https://www.zhihu.com/question/34873227</a:t>
            </a:r>
            <a:r>
              <a:rPr lang="zh-CN" altLang="en-US" dirty="0" smtClean="0">
                <a:effectLst/>
              </a:rPr>
              <a:t> </a:t>
            </a:r>
            <a:endParaRPr lang="en-US" altLang="zh-CN" dirty="0" smtClean="0">
              <a:effectLst/>
            </a:endParaRPr>
          </a:p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http://igoro.com/archive/what-really-happens-when-you-navigate-to-a-url/</a:t>
            </a:r>
            <a:endParaRPr lang="en-US" altLang="zh-CN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8690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1472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effectLst/>
              </a:rPr>
              <a:t>今天不管</a:t>
            </a:r>
            <a:r>
              <a:rPr lang="en-US" altLang="zh-CN" dirty="0" smtClean="0">
                <a:effectLst/>
              </a:rPr>
              <a:t>DNS</a:t>
            </a:r>
            <a:r>
              <a:rPr lang="zh-CN" altLang="en-US" dirty="0" smtClean="0">
                <a:effectLst/>
              </a:rPr>
              <a:t>的解析，以及</a:t>
            </a:r>
            <a:r>
              <a:rPr lang="en-US" altLang="zh-CN" dirty="0" smtClean="0">
                <a:effectLst/>
              </a:rPr>
              <a:t>web</a:t>
            </a:r>
            <a:r>
              <a:rPr lang="zh-CN" altLang="en-US" dirty="0" smtClean="0">
                <a:effectLst/>
              </a:rPr>
              <a:t>页面渲染，</a:t>
            </a:r>
            <a:r>
              <a:rPr lang="en-US" altLang="zh-CN" dirty="0" smtClean="0">
                <a:effectLst/>
              </a:rPr>
              <a:t>web</a:t>
            </a:r>
            <a:r>
              <a:rPr lang="zh-CN" altLang="en-US" dirty="0" smtClean="0">
                <a:effectLst/>
              </a:rPr>
              <a:t>页面渲染就交给前端同学下次分享。</a:t>
            </a:r>
          </a:p>
          <a:p>
            <a:r>
              <a:rPr lang="zh-CN" altLang="en-US" dirty="0" smtClean="0"/>
              <a:t>今天只分析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请求过程中</a:t>
            </a:r>
            <a:r>
              <a:rPr lang="en-US" altLang="zh-CN" dirty="0" smtClean="0"/>
              <a:t>webserver</a:t>
            </a:r>
            <a:r>
              <a:rPr lang="zh-CN" altLang="en-US" dirty="0" smtClean="0"/>
              <a:t>起的作用。</a:t>
            </a:r>
          </a:p>
          <a:p>
            <a:r>
              <a:rPr lang="zh-CN" altLang="en-US" dirty="0" smtClean="0"/>
              <a:t>首先我们有一个客户端，有一个服务端，所谓客户端就是发起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请求的一方，服务端就是响应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请求的一方。</a:t>
            </a:r>
          </a:p>
          <a:p>
            <a:r>
              <a:rPr lang="zh-CN" altLang="en-US" dirty="0" smtClean="0"/>
              <a:t>一般的客户端有浏览器，</a:t>
            </a:r>
            <a:r>
              <a:rPr lang="en-US" altLang="zh-CN" dirty="0" smtClean="0"/>
              <a:t>app</a:t>
            </a:r>
            <a:r>
              <a:rPr lang="zh-CN" altLang="en-US" dirty="0" smtClean="0"/>
              <a:t>，以及我们自己写程序发起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请求。服务端也是一台机器，这台机器上装了</a:t>
            </a:r>
            <a:r>
              <a:rPr lang="en-US" altLang="zh-CN" dirty="0" smtClean="0"/>
              <a:t>webserver</a:t>
            </a:r>
            <a:r>
              <a:rPr lang="zh-CN" altLang="en-US" dirty="0" smtClean="0"/>
              <a:t>，并且放了我们请求的页面文件，和我们数据处理的脚本。首先我们会发起一个请求，根据</a:t>
            </a:r>
            <a:r>
              <a:rPr lang="en-US" altLang="zh-CN" dirty="0" err="1" smtClean="0"/>
              <a:t>ip+port</a:t>
            </a:r>
            <a:r>
              <a:rPr lang="zh-CN" altLang="en-US" dirty="0" smtClean="0"/>
              <a:t>连接服务器，然后发送我们的请求，会发送一个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请求包，</a:t>
            </a:r>
            <a:r>
              <a:rPr lang="en-US" altLang="zh-CN" dirty="0" smtClean="0"/>
              <a:t>webserver</a:t>
            </a:r>
            <a:r>
              <a:rPr lang="zh-CN" altLang="en-US" dirty="0" smtClean="0"/>
              <a:t>拿到这个请求包，会去读取并解析这个请求包，判断是静态文件请求，还是动态脚本处理请求，如果是静态页面请求，会读取静态页面进行返回。如果是动态脚本处理，会将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请求发给第三方服务</a:t>
            </a:r>
            <a:r>
              <a:rPr lang="en-US" altLang="zh-CN" dirty="0" smtClean="0"/>
              <a:t>CGI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CGI</a:t>
            </a:r>
            <a:r>
              <a:rPr lang="zh-CN" altLang="en-US" dirty="0" smtClean="0"/>
              <a:t>也就是通用网关，有两个作用：一是将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请求转化为通用数据结构，然后将这个结构化的请求参数传给</a:t>
            </a:r>
            <a:r>
              <a:rPr lang="en-US" altLang="zh-CN" dirty="0" err="1" smtClean="0"/>
              <a:t>php</a:t>
            </a:r>
            <a:r>
              <a:rPr lang="zh-CN" altLang="en-US" dirty="0" smtClean="0"/>
              <a:t>脚本，二是调用</a:t>
            </a:r>
            <a:r>
              <a:rPr lang="en-US" altLang="zh-CN" dirty="0" err="1" smtClean="0"/>
              <a:t>php</a:t>
            </a:r>
            <a:r>
              <a:rPr lang="zh-CN" altLang="en-US" dirty="0" smtClean="0"/>
              <a:t>脚本处理请求并获取返回数据，将返回数据打包成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响应包返回给客户端。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2547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从上面我们知道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是什么，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就是一个</a:t>
            </a:r>
            <a:r>
              <a:rPr lang="en-US" altLang="zh-CN" dirty="0" smtClean="0"/>
              <a:t>web</a:t>
            </a:r>
            <a:r>
              <a:rPr lang="zh-CN" altLang="en-US" dirty="0" smtClean="0"/>
              <a:t>服务器，其作用就是以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协议提供网络服务。</a:t>
            </a:r>
            <a:endParaRPr lang="en-US" altLang="zh-CN" dirty="0" smtClean="0"/>
          </a:p>
          <a:p>
            <a:r>
              <a:rPr lang="zh-CN" altLang="en-US" dirty="0" smtClean="0"/>
              <a:t>简而言之，其是一个</a:t>
            </a:r>
            <a:r>
              <a:rPr lang="en-US" altLang="zh-CN" dirty="0" err="1" smtClean="0"/>
              <a:t>rpc</a:t>
            </a:r>
            <a:r>
              <a:rPr lang="zh-CN" altLang="en-US" dirty="0" smtClean="0"/>
              <a:t>服务，即可以获取远程的数据和调用远程的代码，数据协议是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协议。</a:t>
            </a:r>
            <a:endParaRPr lang="en-US" altLang="zh-CN" dirty="0" smtClean="0"/>
          </a:p>
          <a:p>
            <a:endParaRPr lang="en-US" altLang="zh-CN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那</a:t>
            </a:r>
            <a:r>
              <a:rPr lang="en-US" altLang="zh-CN" dirty="0" smtClean="0">
                <a:effectLst/>
              </a:rPr>
              <a:t>web</a:t>
            </a:r>
            <a:r>
              <a:rPr lang="zh-CN" altLang="en-US" dirty="0" smtClean="0">
                <a:effectLst/>
              </a:rPr>
              <a:t>服务器有很多，我们为什么要选择</a:t>
            </a:r>
            <a:r>
              <a:rPr lang="en-US" altLang="zh-CN" dirty="0" err="1" smtClean="0">
                <a:effectLst/>
              </a:rPr>
              <a:t>nginx</a:t>
            </a:r>
            <a:r>
              <a:rPr lang="zh-CN" altLang="en-US" dirty="0" smtClean="0">
                <a:effectLst/>
              </a:rPr>
              <a:t>呢？</a:t>
            </a:r>
          </a:p>
          <a:p>
            <a:r>
              <a:rPr lang="zh-CN" altLang="en-US" dirty="0" smtClean="0"/>
              <a:t>首先我们知道现在互联网发展迅速，互联网用户数据成倍增长，对</a:t>
            </a:r>
            <a:r>
              <a:rPr lang="en-US" altLang="zh-CN" dirty="0" smtClean="0"/>
              <a:t>web</a:t>
            </a:r>
            <a:r>
              <a:rPr lang="zh-CN" altLang="en-US" dirty="0" smtClean="0"/>
              <a:t>网站处理海量并发请求要求越来越高。</a:t>
            </a:r>
          </a:p>
          <a:p>
            <a:r>
              <a:rPr lang="zh-CN" altLang="en-US" dirty="0" smtClean="0"/>
              <a:t>要求</a:t>
            </a:r>
            <a:r>
              <a:rPr lang="en-US" altLang="zh-CN" dirty="0" smtClean="0"/>
              <a:t>web</a:t>
            </a:r>
            <a:r>
              <a:rPr lang="zh-CN" altLang="en-US" dirty="0" smtClean="0"/>
              <a:t>服务器具有处理高并发的能力。</a:t>
            </a:r>
          </a:p>
          <a:p>
            <a:r>
              <a:rPr lang="zh-CN" altLang="en-US" dirty="0" smtClean="0"/>
              <a:t>首先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更快，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的单次请求响应和高峰期的平均响应都很快。</a:t>
            </a:r>
          </a:p>
          <a:p>
            <a:r>
              <a:rPr lang="zh-CN" altLang="en-US" dirty="0" smtClean="0"/>
              <a:t>然后就是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的高扩展，因为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是由一系列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模块组成。一个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请求也是多个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模块协作完成。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加功能，加模块即可。</a:t>
            </a:r>
          </a:p>
          <a:p>
            <a:r>
              <a:rPr lang="zh-CN" altLang="en-US" dirty="0" smtClean="0"/>
              <a:t>高可靠性，一方面是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的优秀设计，另一方面是现在大部分高并发的大型网站使用</a:t>
            </a:r>
            <a:r>
              <a:rPr lang="en-US" altLang="zh-CN" dirty="0" err="1" smtClean="0"/>
              <a:t>nginx</a:t>
            </a:r>
            <a:endParaRPr lang="en-US" altLang="zh-CN" dirty="0" smtClean="0"/>
          </a:p>
          <a:p>
            <a:r>
              <a:rPr lang="zh-CN" altLang="en-US" dirty="0" smtClean="0"/>
              <a:t>低内存消耗，</a:t>
            </a:r>
            <a:r>
              <a:rPr lang="en-US" altLang="zh-CN" dirty="0" smtClean="0"/>
              <a:t>1w</a:t>
            </a:r>
            <a:r>
              <a:rPr lang="zh-CN" altLang="en-US" dirty="0" smtClean="0"/>
              <a:t>个短连接仅仅消耗</a:t>
            </a:r>
            <a:r>
              <a:rPr lang="en-US" altLang="zh-CN" dirty="0" smtClean="0"/>
              <a:t>2.5M</a:t>
            </a:r>
            <a:r>
              <a:rPr lang="zh-CN" altLang="en-US" dirty="0" smtClean="0"/>
              <a:t>内存。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在内存方面做了很多优化，后续会做简单介绍。</a:t>
            </a:r>
          </a:p>
          <a:p>
            <a:r>
              <a:rPr lang="en-US" altLang="zh-CN" dirty="0" err="1" smtClean="0"/>
              <a:t>nginx</a:t>
            </a:r>
            <a:r>
              <a:rPr lang="zh-CN" altLang="en-US" dirty="0" smtClean="0"/>
              <a:t>可以单机支持</a:t>
            </a:r>
            <a:r>
              <a:rPr lang="en-US" altLang="zh-CN" dirty="0" smtClean="0"/>
              <a:t>10w</a:t>
            </a:r>
            <a:r>
              <a:rPr lang="zh-CN" altLang="en-US" dirty="0" smtClean="0"/>
              <a:t>以上的并发连接。</a:t>
            </a:r>
          </a:p>
          <a:p>
            <a:r>
              <a:rPr lang="en-US" altLang="zh-CN" dirty="0" err="1" smtClean="0"/>
              <a:t>nginx</a:t>
            </a:r>
            <a:r>
              <a:rPr lang="zh-CN" altLang="en-US" dirty="0" smtClean="0"/>
              <a:t>可以在运行的过程中进行升级和重新加载配置，从而完成热部署。</a:t>
            </a:r>
          </a:p>
          <a:p>
            <a:r>
              <a:rPr lang="zh-CN" altLang="en-US" dirty="0" smtClean="0"/>
              <a:t>最后是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是开源的，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有很多丰富的开源模块。</a:t>
            </a:r>
          </a:p>
          <a:p>
            <a:endParaRPr lang="en-US" altLang="zh-CN" dirty="0" smtClean="0">
              <a:effectLst/>
            </a:endParaRPr>
          </a:p>
          <a:p>
            <a:endParaRPr lang="en-US" altLang="zh-CN" dirty="0" smtClean="0">
              <a:effectLst/>
            </a:endParaRPr>
          </a:p>
          <a:p>
            <a:endParaRPr lang="en-US" altLang="zh-CN" dirty="0" smtClean="0">
              <a:effectLst/>
            </a:endParaRPr>
          </a:p>
          <a:p>
            <a:endParaRPr lang="en-US" altLang="zh-CN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随着互联网的迅猛发展和互联网用户数量的成倍增长，各大公司，网站都需要应付海量并发请求</a:t>
            </a:r>
          </a:p>
          <a:p>
            <a:r>
              <a:rPr lang="en-US" altLang="zh-CN" dirty="0" smtClean="0"/>
              <a:t>web</a:t>
            </a:r>
            <a:r>
              <a:rPr lang="zh-CN" altLang="en-US" dirty="0" smtClean="0"/>
              <a:t>网站上请求越来越多，需要能处理高并发问题（双十一秒杀，</a:t>
            </a:r>
            <a:r>
              <a:rPr lang="en-US" altLang="zh-CN" dirty="0" err="1" smtClean="0"/>
              <a:t>facebook</a:t>
            </a:r>
            <a:r>
              <a:rPr lang="zh-CN" altLang="en-US" dirty="0" smtClean="0"/>
              <a:t>高用户量使用）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）更快（单次请求响应</a:t>
            </a:r>
            <a:r>
              <a:rPr lang="en-US" altLang="zh-CN" dirty="0" smtClean="0"/>
              <a:t>+</a:t>
            </a:r>
            <a:r>
              <a:rPr lang="zh-CN" altLang="en-US" dirty="0" smtClean="0"/>
              <a:t>高峰期的平均响应延迟）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）高扩展性（模块化：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完全由多个不同功能，不同层次，不同类型且耦合度极低的模块组成）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）高可靠性（高流量网站的使用</a:t>
            </a:r>
            <a:r>
              <a:rPr lang="en-US" altLang="zh-CN" dirty="0" smtClean="0"/>
              <a:t>+Master-worker+</a:t>
            </a:r>
            <a:r>
              <a:rPr lang="zh-CN" altLang="en-US" dirty="0" smtClean="0"/>
              <a:t>模块设计的简单些）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）低内存消耗（</a:t>
            </a:r>
            <a:r>
              <a:rPr lang="en-US" altLang="zh-CN" dirty="0" smtClean="0"/>
              <a:t>1w</a:t>
            </a:r>
            <a:r>
              <a:rPr lang="zh-CN" altLang="en-US" dirty="0" smtClean="0"/>
              <a:t>个非</a:t>
            </a:r>
            <a:r>
              <a:rPr lang="en-US" altLang="zh-CN" dirty="0" smtClean="0"/>
              <a:t>keep-alive</a:t>
            </a:r>
            <a:r>
              <a:rPr lang="zh-CN" altLang="en-US" dirty="0" smtClean="0"/>
              <a:t>连接仅仅消耗</a:t>
            </a:r>
            <a:r>
              <a:rPr lang="en-US" altLang="zh-CN" dirty="0" smtClean="0"/>
              <a:t>2.5M</a:t>
            </a:r>
            <a:r>
              <a:rPr lang="zh-CN" altLang="en-US" dirty="0" smtClean="0"/>
              <a:t>内存）</a:t>
            </a:r>
          </a:p>
          <a:p>
            <a:r>
              <a:rPr lang="zh-CN" altLang="en-US" dirty="0" smtClean="0"/>
              <a:t>在连接上有数据推送了，才初始化</a:t>
            </a:r>
            <a:r>
              <a:rPr lang="en-US" altLang="zh-CN" dirty="0" smtClean="0"/>
              <a:t>connection</a:t>
            </a:r>
          </a:p>
          <a:p>
            <a:r>
              <a:rPr lang="zh-CN" altLang="en-US" dirty="0" smtClean="0"/>
              <a:t>在有足够多数据</a:t>
            </a:r>
            <a:r>
              <a:rPr lang="en-US" altLang="zh-CN" dirty="0" smtClean="0"/>
              <a:t>send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read</a:t>
            </a:r>
            <a:r>
              <a:rPr lang="zh-CN" altLang="en-US" dirty="0" smtClean="0"/>
              <a:t>，才进行</a:t>
            </a:r>
            <a:r>
              <a:rPr lang="en-US" altLang="zh-CN" dirty="0" smtClean="0"/>
              <a:t>read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send</a:t>
            </a:r>
          </a:p>
          <a:p>
            <a:r>
              <a:rPr lang="en-US" altLang="zh-CN" dirty="0" err="1" smtClean="0"/>
              <a:t>ngx_queue_t</a:t>
            </a:r>
            <a:r>
              <a:rPr lang="zh-CN" altLang="en-US" dirty="0" smtClean="0"/>
              <a:t>设计只存储指针</a:t>
            </a:r>
          </a:p>
          <a:p>
            <a:r>
              <a:rPr lang="zh-CN" altLang="en-US" dirty="0" smtClean="0"/>
              <a:t>内存池的设计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每个请求是短连接，在请求结束的时候，可以批量分配和释放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减少内存泄漏和内存碎片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）高并发（单机支持</a:t>
            </a:r>
            <a:r>
              <a:rPr lang="en-US" altLang="zh-CN" dirty="0" smtClean="0"/>
              <a:t>10w</a:t>
            </a:r>
            <a:r>
              <a:rPr lang="zh-CN" altLang="en-US" dirty="0" smtClean="0"/>
              <a:t>以上的并发连接）</a:t>
            </a:r>
          </a:p>
          <a:p>
            <a:r>
              <a:rPr lang="zh-CN" altLang="en-US" dirty="0" smtClean="0"/>
              <a:t>事件驱动型设计，全异步网络</a:t>
            </a:r>
            <a:r>
              <a:rPr lang="en-US" altLang="zh-CN" dirty="0" smtClean="0"/>
              <a:t>IO</a:t>
            </a:r>
            <a:r>
              <a:rPr lang="zh-CN" altLang="en-US" dirty="0" smtClean="0"/>
              <a:t>，极少的进程切换，</a:t>
            </a:r>
            <a:r>
              <a:rPr lang="en-US" altLang="zh-CN" dirty="0" err="1" smtClean="0"/>
              <a:t>wab</a:t>
            </a:r>
            <a:r>
              <a:rPr lang="zh-CN" altLang="en-US" dirty="0" smtClean="0"/>
              <a:t>服务器要能支持大并发压力下的服务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6</a:t>
            </a:r>
            <a:r>
              <a:rPr lang="zh-CN" altLang="en-US" dirty="0" smtClean="0"/>
              <a:t>）热部署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重新加载配置和重新升级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7</a:t>
            </a:r>
            <a:r>
              <a:rPr lang="zh-CN" altLang="en-US" dirty="0" smtClean="0"/>
              <a:t>）最自由的</a:t>
            </a:r>
            <a:r>
              <a:rPr lang="en-US" altLang="zh-CN" dirty="0" err="1" smtClean="0"/>
              <a:t>bsd</a:t>
            </a:r>
            <a:r>
              <a:rPr lang="zh-CN" altLang="en-US" dirty="0" smtClean="0"/>
              <a:t>许可协议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开源</a:t>
            </a:r>
            <a:r>
              <a:rPr lang="en-US" altLang="zh-CN" dirty="0" smtClean="0"/>
              <a:t>+</a:t>
            </a:r>
            <a:r>
              <a:rPr lang="zh-CN" altLang="en-US" dirty="0" smtClean="0"/>
              <a:t>丰富的模块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0602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effectLst/>
              </a:rPr>
              <a:t>我们来看</a:t>
            </a:r>
            <a:r>
              <a:rPr lang="en-US" altLang="zh-CN" dirty="0" smtClean="0">
                <a:effectLst/>
              </a:rPr>
              <a:t>2017</a:t>
            </a:r>
            <a:r>
              <a:rPr lang="zh-CN" altLang="en-US" dirty="0" smtClean="0">
                <a:effectLst/>
              </a:rPr>
              <a:t>年</a:t>
            </a:r>
            <a:r>
              <a:rPr lang="en-US" altLang="zh-CN" dirty="0" smtClean="0">
                <a:effectLst/>
              </a:rPr>
              <a:t>7</a:t>
            </a:r>
            <a:r>
              <a:rPr lang="zh-CN" altLang="en-US" dirty="0" smtClean="0">
                <a:effectLst/>
              </a:rPr>
              <a:t>月份对</a:t>
            </a:r>
            <a:r>
              <a:rPr lang="en-US" altLang="zh-CN" dirty="0" smtClean="0">
                <a:effectLst/>
              </a:rPr>
              <a:t>webserver</a:t>
            </a:r>
            <a:r>
              <a:rPr lang="zh-CN" altLang="en-US" dirty="0" smtClean="0">
                <a:effectLst/>
              </a:rPr>
              <a:t>使用的调查情况。</a:t>
            </a:r>
            <a:r>
              <a:rPr lang="en-US" altLang="zh-CN" dirty="0" err="1" smtClean="0">
                <a:effectLst/>
              </a:rPr>
              <a:t>nginx</a:t>
            </a:r>
            <a:r>
              <a:rPr lang="zh-CN" altLang="en-US" dirty="0" smtClean="0">
                <a:effectLst/>
              </a:rPr>
              <a:t>自从发布，发展就很迅猛。在大型网站上，其市场份额为</a:t>
            </a:r>
            <a:r>
              <a:rPr lang="en-US" altLang="zh-CN" dirty="0" smtClean="0">
                <a:effectLst/>
              </a:rPr>
              <a:t>29%</a:t>
            </a:r>
            <a:r>
              <a:rPr lang="zh-CN" altLang="en-US" dirty="0" smtClean="0">
                <a:effectLst/>
              </a:rPr>
              <a:t>，位居第二，第一是</a:t>
            </a:r>
            <a:r>
              <a:rPr lang="en-US" altLang="zh-CN" dirty="0" smtClean="0">
                <a:effectLst/>
              </a:rPr>
              <a:t>apache</a:t>
            </a:r>
            <a:r>
              <a:rPr lang="zh-CN" altLang="en-US" dirty="0" smtClean="0">
                <a:effectLst/>
              </a:rPr>
              <a:t>，份额是</a:t>
            </a:r>
            <a:r>
              <a:rPr lang="en-US" altLang="zh-CN" dirty="0" smtClean="0">
                <a:effectLst/>
              </a:rPr>
              <a:t>39%</a:t>
            </a:r>
            <a:r>
              <a:rPr lang="zh-CN" altLang="en-US" dirty="0" smtClean="0">
                <a:effectLst/>
              </a:rPr>
              <a:t>，位居第一。</a:t>
            </a:r>
          </a:p>
          <a:p>
            <a:r>
              <a:rPr lang="zh-CN" altLang="en-US" dirty="0" smtClean="0"/>
              <a:t>如果按照装</a:t>
            </a:r>
            <a:r>
              <a:rPr lang="en-US" altLang="zh-CN" dirty="0" smtClean="0"/>
              <a:t>webserver</a:t>
            </a:r>
            <a:r>
              <a:rPr lang="zh-CN" altLang="en-US" dirty="0" smtClean="0"/>
              <a:t>的机器数量来算市场份额，目前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为第一，</a:t>
            </a:r>
            <a:r>
              <a:rPr lang="en-US" altLang="zh-CN" dirty="0" smtClean="0"/>
              <a:t>42%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第三是，</a:t>
            </a:r>
            <a:r>
              <a:rPr lang="en-US" altLang="zh-CN" dirty="0" smtClean="0"/>
              <a:t>21%</a:t>
            </a:r>
            <a:r>
              <a:rPr lang="zh-CN" altLang="en-US" dirty="0" smtClean="0"/>
              <a:t>。从这个趋势图来看，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一直处于增长趋势。</a:t>
            </a:r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www.jianshu.com</a:t>
            </a:r>
            <a:r>
              <a:rPr kumimoji="1" lang="en-US" altLang="zh-CN" dirty="0" smtClean="0"/>
              <a:t>/p/ac00695637ce</a:t>
            </a:r>
          </a:p>
          <a:p>
            <a:r>
              <a:rPr kumimoji="1" lang="zh-CN" altLang="en-US" dirty="0" smtClean="0"/>
              <a:t>目前</a:t>
            </a:r>
            <a:r>
              <a:rPr kumimoji="1" lang="en-US" altLang="zh-CN" dirty="0" err="1" smtClean="0"/>
              <a:t>nginx</a:t>
            </a:r>
            <a:r>
              <a:rPr kumimoji="1" lang="zh-CN" altLang="en-US" dirty="0" smtClean="0"/>
              <a:t>的时长份额是</a:t>
            </a:r>
            <a:r>
              <a:rPr kumimoji="1" lang="en-US" altLang="zh-CN" dirty="0" smtClean="0"/>
              <a:t>21.4%</a:t>
            </a:r>
            <a:r>
              <a:rPr kumimoji="1" lang="zh-CN" altLang="en-US" dirty="0" smtClean="0"/>
              <a:t>，排名第三</a:t>
            </a:r>
            <a:endParaRPr kumimoji="1" lang="en-US" altLang="zh-CN" dirty="0" smtClean="0"/>
          </a:p>
          <a:p>
            <a:r>
              <a:rPr kumimoji="1" lang="zh-CN" altLang="en-US" dirty="0" smtClean="0"/>
              <a:t>第一是</a:t>
            </a:r>
            <a:r>
              <a:rPr kumimoji="1" lang="en-US" altLang="zh-CN" dirty="0" smtClean="0"/>
              <a:t>apache</a:t>
            </a:r>
          </a:p>
          <a:p>
            <a:r>
              <a:rPr kumimoji="1" lang="zh-CN" altLang="en-US" dirty="0" smtClean="0"/>
              <a:t>第二是</a:t>
            </a:r>
            <a:r>
              <a:rPr kumimoji="1" lang="en-US" altLang="zh-CN" dirty="0" smtClean="0"/>
              <a:t>IIS</a:t>
            </a:r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4384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首先我们来简单看看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的工作模式，分析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的配置结构。</a:t>
            </a:r>
          </a:p>
          <a:p>
            <a:r>
              <a:rPr lang="zh-CN" altLang="en-US" dirty="0" smtClean="0"/>
              <a:t>首先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是采用</a:t>
            </a:r>
            <a:r>
              <a:rPr lang="en-US" altLang="zh-CN" dirty="0" smtClean="0"/>
              <a:t>master-worker</a:t>
            </a:r>
            <a:r>
              <a:rPr lang="zh-CN" altLang="en-US" dirty="0" smtClean="0"/>
              <a:t>的工作模式。</a:t>
            </a:r>
            <a:r>
              <a:rPr lang="en-US" altLang="zh-CN" dirty="0" smtClean="0"/>
              <a:t>master</a:t>
            </a:r>
            <a:r>
              <a:rPr lang="zh-CN" altLang="en-US" dirty="0" smtClean="0"/>
              <a:t>管理</a:t>
            </a:r>
            <a:r>
              <a:rPr lang="en-US" altLang="zh-CN" dirty="0" smtClean="0"/>
              <a:t>worker</a:t>
            </a:r>
            <a:r>
              <a:rPr lang="zh-CN" altLang="en-US" dirty="0" smtClean="0"/>
              <a:t>进程，</a:t>
            </a:r>
            <a:r>
              <a:rPr lang="en-US" altLang="zh-CN" dirty="0" smtClean="0"/>
              <a:t>worker</a:t>
            </a:r>
            <a:r>
              <a:rPr lang="zh-CN" altLang="en-US" dirty="0" smtClean="0"/>
              <a:t>进程负责处理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请求。</a:t>
            </a:r>
          </a:p>
          <a:p>
            <a:r>
              <a:rPr lang="zh-CN" altLang="en-US" dirty="0" smtClean="0"/>
              <a:t>在这个过程中我们要配置需要设定多少个</a:t>
            </a:r>
            <a:r>
              <a:rPr lang="en-US" altLang="zh-CN" dirty="0" smtClean="0"/>
              <a:t>worker</a:t>
            </a:r>
            <a:r>
              <a:rPr lang="zh-CN" altLang="en-US" dirty="0" smtClean="0"/>
              <a:t>。每个</a:t>
            </a:r>
            <a:r>
              <a:rPr lang="en-US" altLang="zh-CN" dirty="0" smtClean="0"/>
              <a:t>worker</a:t>
            </a:r>
            <a:r>
              <a:rPr lang="zh-CN" altLang="en-US" dirty="0" smtClean="0"/>
              <a:t>使用哪个</a:t>
            </a:r>
            <a:r>
              <a:rPr lang="en-US" altLang="zh-CN" dirty="0" err="1" smtClean="0"/>
              <a:t>cpu</a:t>
            </a:r>
            <a:r>
              <a:rPr lang="zh-CN" altLang="en-US" dirty="0" smtClean="0"/>
              <a:t>，使用什么账号来启动</a:t>
            </a:r>
            <a:r>
              <a:rPr lang="en-US" altLang="zh-CN" dirty="0" smtClean="0"/>
              <a:t>Worker</a:t>
            </a:r>
            <a:r>
              <a:rPr lang="zh-CN" altLang="en-US" dirty="0" smtClean="0"/>
              <a:t>，这个时候主要放在</a:t>
            </a:r>
            <a:r>
              <a:rPr lang="en-US" altLang="zh-CN" dirty="0" smtClean="0"/>
              <a:t>core</a:t>
            </a:r>
            <a:r>
              <a:rPr lang="zh-CN" altLang="en-US" dirty="0" smtClean="0"/>
              <a:t>部分配置。在进行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请求的过程中涉及到网络传输，网咯传输就会涉及到网络</a:t>
            </a:r>
            <a:r>
              <a:rPr lang="en-US" altLang="zh-CN" dirty="0" smtClean="0"/>
              <a:t>IO</a:t>
            </a:r>
            <a:r>
              <a:rPr lang="zh-CN" altLang="en-US" dirty="0" smtClean="0"/>
              <a:t>事件和超时定时器事件，这个时候就需要配置事件模型，默认配置的是</a:t>
            </a:r>
            <a:r>
              <a:rPr lang="en-US" altLang="zh-CN" dirty="0" err="1" smtClean="0"/>
              <a:t>epoll</a:t>
            </a:r>
            <a:r>
              <a:rPr lang="zh-CN" altLang="en-US" dirty="0" smtClean="0"/>
              <a:t>。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我们看看说过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主要是基于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协议提供网络服务。所以我们需要进行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相关配置，比如</a:t>
            </a:r>
            <a:r>
              <a:rPr lang="en-US" altLang="zh-CN" dirty="0" smtClean="0"/>
              <a:t>listen</a:t>
            </a:r>
            <a:r>
              <a:rPr lang="zh-CN" altLang="en-US" dirty="0" smtClean="0"/>
              <a:t>哪个端口，</a:t>
            </a:r>
            <a:r>
              <a:rPr lang="en-US" altLang="zh-CN" dirty="0" smtClean="0"/>
              <a:t>location</a:t>
            </a:r>
            <a:r>
              <a:rPr lang="zh-CN" altLang="en-US" dirty="0" smtClean="0"/>
              <a:t>到哪个</a:t>
            </a:r>
            <a:r>
              <a:rPr lang="en-US" altLang="zh-CN" dirty="0" err="1" smtClean="0"/>
              <a:t>uri</a:t>
            </a:r>
            <a:r>
              <a:rPr lang="zh-CN" altLang="en-US" dirty="0" smtClean="0"/>
              <a:t>，调用哪个服务解析处理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请求并返回结果。</a:t>
            </a:r>
            <a:br>
              <a:rPr lang="zh-CN" altLang="en-US" dirty="0" smtClean="0"/>
            </a:br>
            <a:endParaRPr lang="zh-CN" altLang="en-US" dirty="0" smtClean="0"/>
          </a:p>
          <a:p>
            <a:r>
              <a:rPr lang="en-US" altLang="zh-CN" dirty="0" err="1" smtClean="0"/>
              <a:t>nginx</a:t>
            </a:r>
            <a:r>
              <a:rPr lang="zh-CN" altLang="en-US" dirty="0" smtClean="0"/>
              <a:t>既然提供网络服务，其实除了提供</a:t>
            </a:r>
            <a:r>
              <a:rPr lang="en-US" altLang="zh-CN" dirty="0" smtClean="0"/>
              <a:t>web</a:t>
            </a:r>
            <a:r>
              <a:rPr lang="zh-CN" altLang="en-US" dirty="0" smtClean="0"/>
              <a:t>服务，还可以提供邮件代理服务，甚至你可以改造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实现其他协议的网络服务。本次分享主要讲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请求。</a:t>
            </a:r>
          </a:p>
          <a:p>
            <a:endParaRPr lang="en-US" altLang="zh-CN" dirty="0" smtClean="0">
              <a:effectLst/>
            </a:endParaRPr>
          </a:p>
          <a:p>
            <a:endParaRPr lang="en-US" altLang="zh-CN" dirty="0" smtClean="0">
              <a:effectLst/>
            </a:endParaRPr>
          </a:p>
          <a:p>
            <a:r>
              <a:rPr lang="en-US" altLang="zh-CN" dirty="0" err="1" smtClean="0">
                <a:effectLst/>
              </a:rPr>
              <a:t>nginx</a:t>
            </a:r>
            <a:r>
              <a:rPr lang="zh-CN" altLang="en-US" dirty="0" smtClean="0">
                <a:effectLst/>
              </a:rPr>
              <a:t>基本组成概览（</a:t>
            </a:r>
            <a:r>
              <a:rPr lang="en-US" altLang="zh-CN" dirty="0" err="1" smtClean="0">
                <a:effectLst/>
              </a:rPr>
              <a:t>Master-Worker+event+http</a:t>
            </a:r>
            <a:r>
              <a:rPr lang="zh-CN" altLang="en-US" dirty="0" smtClean="0">
                <a:effectLst/>
              </a:rPr>
              <a:t>处理流程）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en-US" altLang="zh-CN" dirty="0" smtClean="0"/>
              <a:t>core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Master-worker</a:t>
            </a:r>
            <a:r>
              <a:rPr lang="zh-CN" altLang="en-US" dirty="0" smtClean="0"/>
              <a:t>的工作方式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多少个</a:t>
            </a:r>
            <a:r>
              <a:rPr lang="en-US" altLang="zh-CN" dirty="0" smtClean="0"/>
              <a:t>worker</a:t>
            </a:r>
            <a:r>
              <a:rPr lang="zh-CN" altLang="en-US" dirty="0" smtClean="0"/>
              <a:t>，每个</a:t>
            </a:r>
            <a:r>
              <a:rPr lang="en-US" altLang="zh-CN" dirty="0" smtClean="0"/>
              <a:t>worker</a:t>
            </a:r>
            <a:r>
              <a:rPr lang="zh-CN" altLang="en-US" dirty="0" smtClean="0"/>
              <a:t>多少个连接，每个</a:t>
            </a:r>
            <a:r>
              <a:rPr lang="en-US" altLang="zh-CN" dirty="0" smtClean="0"/>
              <a:t>worker</a:t>
            </a:r>
            <a:r>
              <a:rPr lang="zh-CN" altLang="en-US" dirty="0" smtClean="0"/>
              <a:t>多少</a:t>
            </a:r>
            <a:r>
              <a:rPr lang="en-US" altLang="zh-CN" dirty="0" smtClean="0"/>
              <a:t>buffer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en-US" altLang="zh-CN" dirty="0" smtClean="0"/>
              <a:t>events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connect/send/</a:t>
            </a:r>
            <a:r>
              <a:rPr lang="en-US" altLang="zh-CN" dirty="0" err="1" smtClean="0"/>
              <a:t>secv</a:t>
            </a:r>
            <a:r>
              <a:rPr lang="zh-CN" altLang="en-US" dirty="0" smtClean="0"/>
              <a:t>有网络传输，就会有网络</a:t>
            </a:r>
            <a:r>
              <a:rPr lang="en-US" altLang="zh-CN" dirty="0" smtClean="0"/>
              <a:t>IO</a:t>
            </a:r>
            <a:r>
              <a:rPr lang="zh-CN" altLang="en-US" dirty="0" smtClean="0"/>
              <a:t>阻塞，所以会有事件模型</a:t>
            </a:r>
            <a:endParaRPr lang="en-US" altLang="zh-CN" dirty="0" smtClean="0"/>
          </a:p>
          <a:p>
            <a:r>
              <a:rPr lang="zh-CN" altLang="en-US" dirty="0" smtClean="0"/>
              <a:t>采用何种事件模型，默认使用</a:t>
            </a:r>
            <a:r>
              <a:rPr lang="en-US" altLang="zh-CN" dirty="0" err="1" smtClean="0"/>
              <a:t>epoll</a:t>
            </a:r>
            <a:endParaRPr lang="zh-CN" altLang="en-US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：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协议</a:t>
            </a:r>
            <a:endParaRPr lang="en-US" altLang="zh-CN" dirty="0" smtClean="0"/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监听哪个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server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端口，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location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到哪个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uri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，解析处理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请求并返回结果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读取静态文件返回静态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请求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调用第三方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proxy/upstream/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cgi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异步处理动态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请求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</a:t>
            </a:r>
            <a:r>
              <a:rPr lang="en-US" altLang="zh-CN" dirty="0" smtClean="0"/>
              <a:t>mail——</a:t>
            </a:r>
            <a:r>
              <a:rPr lang="zh-CN" altLang="en-US" dirty="0" smtClean="0"/>
              <a:t>邮件代理服务相关的</a:t>
            </a:r>
            <a:endParaRPr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6115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effectLst/>
              </a:rPr>
              <a:t>现在我们来具体看</a:t>
            </a:r>
            <a:r>
              <a:rPr lang="en-US" altLang="zh-CN" dirty="0" smtClean="0">
                <a:effectLst/>
              </a:rPr>
              <a:t>http</a:t>
            </a:r>
            <a:r>
              <a:rPr lang="zh-CN" altLang="en-US" dirty="0" smtClean="0">
                <a:effectLst/>
              </a:rPr>
              <a:t>的配置。右边是一个简化的</a:t>
            </a:r>
            <a:r>
              <a:rPr lang="en-US" altLang="zh-CN" dirty="0" smtClean="0">
                <a:effectLst/>
              </a:rPr>
              <a:t>http</a:t>
            </a:r>
            <a:r>
              <a:rPr lang="zh-CN" altLang="en-US" dirty="0" smtClean="0">
                <a:effectLst/>
              </a:rPr>
              <a:t>配置文件，最上面的就是配置</a:t>
            </a:r>
            <a:r>
              <a:rPr lang="en-US" altLang="zh-CN" dirty="0" err="1" smtClean="0">
                <a:effectLst/>
              </a:rPr>
              <a:t>nginx</a:t>
            </a:r>
            <a:r>
              <a:rPr lang="zh-CN" altLang="en-US" dirty="0" smtClean="0">
                <a:effectLst/>
              </a:rPr>
              <a:t>核心框架的参数，然后</a:t>
            </a:r>
            <a:r>
              <a:rPr lang="en-US" altLang="zh-CN" dirty="0" smtClean="0">
                <a:effectLst/>
              </a:rPr>
              <a:t>events</a:t>
            </a:r>
            <a:r>
              <a:rPr lang="zh-CN" altLang="en-US" dirty="0" smtClean="0">
                <a:effectLst/>
              </a:rPr>
              <a:t>快是配置事件模型的参数。下面</a:t>
            </a:r>
            <a:r>
              <a:rPr lang="en-US" altLang="zh-CN" dirty="0" smtClean="0">
                <a:effectLst/>
              </a:rPr>
              <a:t>http</a:t>
            </a:r>
            <a:r>
              <a:rPr lang="zh-CN" altLang="en-US" dirty="0" smtClean="0">
                <a:effectLst/>
              </a:rPr>
              <a:t>块配置的是</a:t>
            </a:r>
            <a:r>
              <a:rPr lang="en-US" altLang="zh-CN" dirty="0" smtClean="0">
                <a:effectLst/>
              </a:rPr>
              <a:t>http</a:t>
            </a:r>
            <a:r>
              <a:rPr lang="zh-CN" altLang="en-US" dirty="0" smtClean="0">
                <a:effectLst/>
              </a:rPr>
              <a:t>请求相关的参数。</a:t>
            </a:r>
          </a:p>
          <a:p>
            <a:r>
              <a:rPr lang="zh-CN" altLang="en-US" dirty="0" smtClean="0"/>
              <a:t>左边是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的常用配置需求。</a:t>
            </a:r>
          </a:p>
          <a:p>
            <a:r>
              <a:rPr lang="zh-CN" altLang="en-US" dirty="0" smtClean="0"/>
              <a:t>静态资源文件获取可以理解就是读取远程一个文件。</a:t>
            </a:r>
          </a:p>
          <a:p>
            <a:r>
              <a:rPr lang="zh-CN" altLang="en-US" dirty="0" smtClean="0"/>
              <a:t>动态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请求是调用第三方服务运行脚本处理请求并返回处理结果。</a:t>
            </a:r>
          </a:p>
          <a:p>
            <a:r>
              <a:rPr lang="zh-CN" altLang="en-US" dirty="0" smtClean="0"/>
              <a:t>我们可以使用</a:t>
            </a:r>
            <a:r>
              <a:rPr lang="en-US" altLang="zh-CN" dirty="0" smtClean="0"/>
              <a:t>proxy</a:t>
            </a:r>
            <a:r>
              <a:rPr lang="zh-CN" altLang="en-US" dirty="0" smtClean="0"/>
              <a:t>做反向代理或者请求转发</a:t>
            </a:r>
          </a:p>
          <a:p>
            <a:r>
              <a:rPr lang="zh-CN" altLang="en-US" dirty="0" smtClean="0"/>
              <a:t>也可以使用</a:t>
            </a:r>
            <a:r>
              <a:rPr lang="en-US" altLang="zh-CN" dirty="0" smtClean="0"/>
              <a:t>upstream</a:t>
            </a:r>
            <a:r>
              <a:rPr lang="zh-CN" altLang="en-US" dirty="0" smtClean="0"/>
              <a:t>来对多台机器做负载均衡</a:t>
            </a:r>
          </a:p>
          <a:p>
            <a:r>
              <a:rPr lang="zh-CN" altLang="en-US" dirty="0" smtClean="0"/>
              <a:t>还可以设置</a:t>
            </a:r>
            <a:r>
              <a:rPr lang="en-US" altLang="zh-CN" dirty="0" err="1" smtClean="0"/>
              <a:t>ip</a:t>
            </a:r>
            <a:r>
              <a:rPr lang="zh-CN" altLang="en-US" dirty="0" smtClean="0"/>
              <a:t>访问权限。</a:t>
            </a:r>
          </a:p>
          <a:p>
            <a:r>
              <a:rPr lang="en-US" altLang="zh-CN" dirty="0" err="1" smtClean="0"/>
              <a:t>nginx</a:t>
            </a:r>
            <a:r>
              <a:rPr lang="zh-CN" altLang="en-US" dirty="0" smtClean="0"/>
              <a:t>的配置有什么很多，我们可以分类管理，然后使用</a:t>
            </a:r>
            <a:r>
              <a:rPr lang="en-US" altLang="zh-CN" dirty="0" smtClean="0"/>
              <a:t>include</a:t>
            </a:r>
            <a:r>
              <a:rPr lang="zh-CN" altLang="en-US" dirty="0" smtClean="0"/>
              <a:t>关键字包含进来。</a:t>
            </a:r>
          </a:p>
          <a:p>
            <a:r>
              <a:rPr lang="zh-CN" altLang="en-US" dirty="0" smtClean="0"/>
              <a:t>最后我们通过一个案例来具体讲解这些配置如何使用。</a:t>
            </a: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的常用配置</a:t>
            </a:r>
            <a:r>
              <a:rPr lang="zh-CN" altLang="en-US" dirty="0" smtClean="0"/>
              <a:t>（</a:t>
            </a:r>
            <a:r>
              <a:rPr lang="en-US" altLang="zh-CN" dirty="0" smtClean="0"/>
              <a:t>core, events, http/server/location/include/upstream/proxy</a:t>
            </a:r>
            <a:r>
              <a:rPr lang="zh-CN" altLang="en-US" dirty="0" smtClean="0"/>
              <a:t>）：</a:t>
            </a:r>
          </a:p>
          <a:p>
            <a:r>
              <a:rPr lang="en-US" altLang="zh-CN" dirty="0" smtClean="0"/>
              <a:t>root/</a:t>
            </a:r>
            <a:r>
              <a:rPr lang="en-US" altLang="zh-CN" dirty="0" err="1" smtClean="0"/>
              <a:t>alias,rewrite</a:t>
            </a:r>
            <a:r>
              <a:rPr lang="en-US" altLang="zh-CN" dirty="0" smtClean="0"/>
              <a:t>/location </a:t>
            </a:r>
            <a:r>
              <a:rPr lang="zh-CN" altLang="en-US" dirty="0" smtClean="0"/>
              <a:t>匹配规则，</a:t>
            </a:r>
            <a:r>
              <a:rPr lang="en-US" altLang="zh-CN" dirty="0" err="1" smtClean="0"/>
              <a:t>fastcgi</a:t>
            </a:r>
            <a:r>
              <a:rPr lang="zh-CN" altLang="en-US" dirty="0" smtClean="0"/>
              <a:t>相关</a:t>
            </a:r>
            <a:r>
              <a:rPr lang="en-US" altLang="zh-CN" dirty="0" smtClean="0"/>
              <a:t>,allow/deny</a:t>
            </a:r>
          </a:p>
          <a:p>
            <a:r>
              <a:rPr lang="zh-CN" altLang="en-US" dirty="0" smtClean="0"/>
              <a:t>静态资源处理，反向代理，资源转发，负载均衡</a:t>
            </a:r>
          </a:p>
          <a:p>
            <a:r>
              <a:rPr lang="en-US" altLang="zh-CN" dirty="0" smtClean="0"/>
              <a:t>rewrite/</a:t>
            </a:r>
            <a:r>
              <a:rPr lang="en-US" altLang="zh-CN" dirty="0" err="1" smtClean="0"/>
              <a:t>lua</a:t>
            </a:r>
            <a:r>
              <a:rPr lang="zh-CN" altLang="en-US" dirty="0" smtClean="0"/>
              <a:t>匹配的基本规则</a:t>
            </a:r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blog.chinaunix.net</a:t>
            </a:r>
            <a:r>
              <a:rPr kumimoji="1" lang="en-US" altLang="zh-CN" dirty="0" smtClean="0"/>
              <a:t>/uid-20662363-id-3049712.html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r>
              <a:rPr kumimoji="1" lang="zh-CN" altLang="en-US" dirty="0" smtClean="0"/>
              <a:t>一份文件讲完所有常见配置</a:t>
            </a:r>
            <a:endParaRPr kumimoji="1" lang="en-US" altLang="zh-CN" dirty="0" smtClean="0"/>
          </a:p>
          <a:p>
            <a:r>
              <a:rPr kumimoji="1" lang="en-US" altLang="zh-CN" dirty="0" smtClean="0"/>
              <a:t>Core</a:t>
            </a:r>
          </a:p>
          <a:p>
            <a:r>
              <a:rPr kumimoji="1" lang="en-US" altLang="zh-CN" dirty="0" smtClean="0"/>
              <a:t>Events</a:t>
            </a:r>
          </a:p>
          <a:p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server/location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r>
              <a:rPr kumimoji="1" lang="en-US" altLang="zh-CN" dirty="0" smtClean="0"/>
              <a:t>-log</a:t>
            </a:r>
            <a:r>
              <a:rPr kumimoji="1" lang="zh-CN" altLang="en-US" dirty="0" smtClean="0"/>
              <a:t>（</a:t>
            </a:r>
            <a:r>
              <a:rPr kumimoji="1" lang="en-US" altLang="zh-CN" dirty="0" err="1" smtClean="0"/>
              <a:t>error_log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access_log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r>
              <a:rPr kumimoji="1" lang="en-US" altLang="zh-CN" dirty="0" smtClean="0"/>
              <a:t>-proxy</a:t>
            </a:r>
          </a:p>
          <a:p>
            <a:r>
              <a:rPr kumimoji="1" lang="en-US" altLang="zh-CN" dirty="0" smtClean="0"/>
              <a:t>-upstream</a:t>
            </a:r>
            <a:r>
              <a:rPr kumimoji="1" lang="zh-CN" altLang="en-US" baseline="0" dirty="0" smtClean="0"/>
              <a:t> 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-include</a:t>
            </a:r>
            <a:endParaRPr kumimoji="1" lang="en-US" altLang="zh-CN" dirty="0" smtClean="0"/>
          </a:p>
          <a:p>
            <a:r>
              <a:rPr kumimoji="1" lang="en-US" altLang="zh-CN" dirty="0" smtClean="0"/>
              <a:t>-server</a:t>
            </a:r>
          </a:p>
          <a:p>
            <a:r>
              <a:rPr kumimoji="1" lang="en-US" altLang="zh-CN" dirty="0" smtClean="0"/>
              <a:t>Listen</a:t>
            </a:r>
          </a:p>
          <a:p>
            <a:r>
              <a:rPr kumimoji="1" lang="en-US" altLang="zh-CN" dirty="0" err="1" smtClean="0"/>
              <a:t>Server_name</a:t>
            </a:r>
            <a:endParaRPr kumimoji="1" lang="en-US" altLang="zh-CN" dirty="0" smtClean="0"/>
          </a:p>
          <a:p>
            <a:r>
              <a:rPr kumimoji="1" lang="en-US" altLang="zh-CN" dirty="0" smtClean="0"/>
              <a:t>-location</a:t>
            </a:r>
          </a:p>
          <a:p>
            <a:r>
              <a:rPr kumimoji="1" lang="en-US" altLang="zh-CN" dirty="0" smtClean="0"/>
              <a:t>Deny/allow</a:t>
            </a:r>
          </a:p>
          <a:p>
            <a:r>
              <a:rPr kumimoji="1" lang="en-US" altLang="zh-CN" dirty="0" smtClean="0"/>
              <a:t>Root/alias</a:t>
            </a:r>
          </a:p>
          <a:p>
            <a:r>
              <a:rPr kumimoji="1" lang="en-US" altLang="zh-CN" dirty="0" smtClean="0"/>
              <a:t>Index</a:t>
            </a:r>
          </a:p>
          <a:p>
            <a:r>
              <a:rPr kumimoji="1" lang="en-US" altLang="zh-CN" dirty="0" smtClean="0"/>
              <a:t>Rewrite</a:t>
            </a:r>
          </a:p>
          <a:p>
            <a:r>
              <a:rPr kumimoji="1" lang="en-US" altLang="zh-CN" dirty="0" err="1" smtClean="0"/>
              <a:t>fastcgi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1047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effectLst/>
              </a:rPr>
              <a:t>配置完</a:t>
            </a:r>
            <a:r>
              <a:rPr lang="en-US" altLang="zh-CN" dirty="0" err="1" smtClean="0">
                <a:effectLst/>
              </a:rPr>
              <a:t>nginx</a:t>
            </a:r>
            <a:r>
              <a:rPr lang="zh-CN" altLang="en-US" dirty="0" smtClean="0">
                <a:effectLst/>
              </a:rPr>
              <a:t>之后，我们就要启动</a:t>
            </a:r>
            <a:r>
              <a:rPr lang="en-US" altLang="zh-CN" dirty="0" err="1" smtClean="0">
                <a:effectLst/>
              </a:rPr>
              <a:t>nginx</a:t>
            </a:r>
            <a:r>
              <a:rPr lang="zh-CN" altLang="en-US" dirty="0" smtClean="0">
                <a:effectLst/>
              </a:rPr>
              <a:t>的服务。</a:t>
            </a:r>
            <a:endParaRPr lang="en-US" altLang="zh-CN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如果之前没有启动</a:t>
            </a:r>
            <a:r>
              <a:rPr lang="en-US" altLang="zh-CN" dirty="0" err="1" smtClean="0">
                <a:effectLst/>
              </a:rPr>
              <a:t>nginx</a:t>
            </a:r>
            <a:r>
              <a:rPr lang="zh-CN" altLang="en-US" dirty="0" smtClean="0">
                <a:effectLst/>
              </a:rPr>
              <a:t>服务，就需要启动</a:t>
            </a:r>
            <a:r>
              <a:rPr lang="en-US" altLang="zh-CN" dirty="0" err="1" smtClean="0">
                <a:effectLst/>
              </a:rPr>
              <a:t>nginx</a:t>
            </a:r>
            <a:r>
              <a:rPr lang="zh-CN" altLang="en-US" dirty="0" smtClean="0">
                <a:effectLst/>
              </a:rPr>
              <a:t>，如果之前启动过</a:t>
            </a:r>
            <a:r>
              <a:rPr lang="en-US" altLang="zh-CN" dirty="0" err="1" smtClean="0">
                <a:effectLst/>
              </a:rPr>
              <a:t>nginx</a:t>
            </a:r>
            <a:r>
              <a:rPr lang="zh-CN" altLang="en-US" dirty="0" smtClean="0">
                <a:effectLst/>
              </a:rPr>
              <a:t>重新加载</a:t>
            </a:r>
            <a:r>
              <a:rPr lang="en-US" altLang="zh-CN" dirty="0" err="1" smtClean="0">
                <a:effectLst/>
              </a:rPr>
              <a:t>nginx</a:t>
            </a:r>
            <a:r>
              <a:rPr lang="zh-CN" altLang="en-US" dirty="0" smtClean="0">
                <a:effectLst/>
              </a:rPr>
              <a:t>即可。</a:t>
            </a:r>
          </a:p>
          <a:p>
            <a:r>
              <a:rPr lang="zh-CN" altLang="en-US" dirty="0" smtClean="0"/>
              <a:t>如果需要重启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，就先关闭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再启动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。关闭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分为快速关闭，和优雅关闭。所谓优雅关闭，就是等其处理完之后再关闭。</a:t>
            </a:r>
          </a:p>
          <a:p>
            <a:endParaRPr kumimoji="1" lang="en-US" altLang="zh-CN" baseline="0" dirty="0" smtClean="0"/>
          </a:p>
          <a:p>
            <a:endParaRPr kumimoji="1" lang="en-US" altLang="zh-CN" baseline="0" dirty="0" smtClean="0"/>
          </a:p>
          <a:p>
            <a:r>
              <a:rPr kumimoji="1" lang="zh-CN" altLang="en-US" baseline="0" dirty="0" smtClean="0"/>
              <a:t>主要是通过发送信号的方式来管理主子进程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快速关闭 </a:t>
            </a:r>
            <a:r>
              <a:rPr kumimoji="1" lang="en-US" altLang="zh-CN" baseline="0" dirty="0" smtClean="0"/>
              <a:t>Stop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SIGKILL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SIGINT</a:t>
            </a:r>
          </a:p>
          <a:p>
            <a:r>
              <a:rPr kumimoji="1" lang="zh-CN" altLang="en-US" baseline="0" dirty="0" smtClean="0"/>
              <a:t>优雅关闭 </a:t>
            </a:r>
            <a:r>
              <a:rPr kumimoji="1" lang="en-US" altLang="zh-CN" baseline="0" dirty="0" smtClean="0"/>
              <a:t>Quit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SIGTERM</a:t>
            </a:r>
          </a:p>
          <a:p>
            <a:r>
              <a:rPr kumimoji="1" lang="zh-CN" altLang="en-US" baseline="0" dirty="0" smtClean="0"/>
              <a:t>加载配置 </a:t>
            </a:r>
            <a:r>
              <a:rPr kumimoji="1" lang="en-US" altLang="zh-CN" baseline="0" dirty="0" smtClean="0"/>
              <a:t>Reload</a:t>
            </a:r>
            <a:r>
              <a:rPr kumimoji="1" lang="zh-CN" altLang="en-US" baseline="0" dirty="0" smtClean="0"/>
              <a:t> 重新加载配置</a:t>
            </a:r>
            <a:r>
              <a:rPr kumimoji="1" lang="en-US" altLang="zh-CN" baseline="0" dirty="0" smtClean="0"/>
              <a:t>(</a:t>
            </a:r>
            <a:r>
              <a:rPr kumimoji="1" lang="en-US" altLang="zh-CN" baseline="0" dirty="0" err="1" smtClean="0"/>
              <a:t>init_cycle</a:t>
            </a:r>
            <a:r>
              <a:rPr kumimoji="1" lang="en-US" altLang="zh-CN" baseline="0" dirty="0" smtClean="0"/>
              <a:t>)</a:t>
            </a:r>
            <a:r>
              <a:rPr kumimoji="1" lang="zh-CN" altLang="en-US" baseline="0" dirty="0" smtClean="0"/>
              <a:t>，重新</a:t>
            </a:r>
            <a:r>
              <a:rPr kumimoji="1" lang="en-US" altLang="zh-CN" baseline="0" dirty="0" err="1" smtClean="0"/>
              <a:t>start_workers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重新打开日志文件 </a:t>
            </a:r>
            <a:r>
              <a:rPr kumimoji="1" lang="en-US" altLang="zh-CN" baseline="0" dirty="0" smtClean="0"/>
              <a:t>Reopen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SIGUSR1</a:t>
            </a:r>
          </a:p>
          <a:p>
            <a:r>
              <a:rPr kumimoji="1" lang="zh-CN" altLang="en-US" baseline="0" dirty="0" smtClean="0"/>
              <a:t>升级 </a:t>
            </a:r>
            <a:r>
              <a:rPr kumimoji="1" lang="en-US" altLang="zh-CN" baseline="0" dirty="0" smtClean="0"/>
              <a:t>Change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binary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SIGUSR2</a:t>
            </a:r>
          </a:p>
          <a:p>
            <a:endParaRPr kumimoji="1" lang="en-US" altLang="zh-CN" baseline="0" dirty="0" smtClean="0"/>
          </a:p>
          <a:p>
            <a:r>
              <a:rPr kumimoji="1" lang="zh-CN" altLang="en-US" baseline="0" dirty="0" smtClean="0"/>
              <a:t>重新打开日志</a:t>
            </a:r>
            <a:endParaRPr kumimoji="1" lang="en-US" altLang="zh-CN" baseline="0" dirty="0" smtClean="0"/>
          </a:p>
          <a:p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usr</a:t>
            </a:r>
            <a:r>
              <a:rPr kumimoji="1" lang="en-US" altLang="zh-CN" dirty="0" smtClean="0"/>
              <a:t>/local/bin/</a:t>
            </a:r>
            <a:r>
              <a:rPr kumimoji="1" lang="en-US" altLang="zh-CN" dirty="0" err="1" smtClean="0"/>
              <a:t>nginx</a:t>
            </a:r>
            <a:r>
              <a:rPr kumimoji="1" lang="en-US" altLang="zh-CN" dirty="0" smtClean="0"/>
              <a:t> -s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reopen</a:t>
            </a:r>
          </a:p>
          <a:p>
            <a:endParaRPr kumimoji="1" lang="en-US" altLang="zh-CN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5150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effectLst/>
              </a:rPr>
              <a:t>http</a:t>
            </a:r>
            <a:r>
              <a:rPr lang="zh-CN" altLang="en-US" dirty="0" smtClean="0">
                <a:effectLst/>
              </a:rPr>
              <a:t>请求常见问题：</a:t>
            </a:r>
          </a:p>
          <a:p>
            <a:r>
              <a:rPr lang="zh-CN" altLang="en-US" dirty="0" smtClean="0"/>
              <a:t>一般有以下几类问题</a:t>
            </a:r>
          </a:p>
          <a:p>
            <a:r>
              <a:rPr lang="zh-CN" altLang="en-US" dirty="0" smtClean="0"/>
              <a:t>排查问题的关键是看日志和代码，看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access.log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error.log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结合配置文件说错误</a:t>
            </a: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的常见问题定位</a:t>
            </a:r>
            <a:r>
              <a:rPr lang="en-US" altLang="zh-CN" dirty="0" smtClean="0">
                <a:effectLst/>
              </a:rPr>
              <a:t>——</a:t>
            </a:r>
            <a:r>
              <a:rPr lang="zh-CN" altLang="en-US" dirty="0" smtClean="0">
                <a:effectLst/>
              </a:rPr>
              <a:t>各种状态码（</a:t>
            </a:r>
            <a:r>
              <a:rPr lang="en-US" altLang="zh-CN" dirty="0" smtClean="0">
                <a:effectLst/>
              </a:rPr>
              <a:t>404,403,500,502,504</a:t>
            </a:r>
            <a:r>
              <a:rPr lang="zh-CN" altLang="en-US" dirty="0" smtClean="0">
                <a:effectLst/>
              </a:rPr>
              <a:t>），各种日志（错误提示和错误日志）</a:t>
            </a:r>
          </a:p>
          <a:p>
            <a:r>
              <a:rPr lang="zh-CN" altLang="en-US" dirty="0" smtClean="0"/>
              <a:t>问题尝试：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body</a:t>
            </a:r>
            <a:r>
              <a:rPr lang="zh-CN" altLang="en-US" dirty="0" smtClean="0"/>
              <a:t>特别大，或者</a:t>
            </a:r>
            <a:r>
              <a:rPr lang="en-US" altLang="zh-CN" dirty="0" smtClean="0"/>
              <a:t>response</a:t>
            </a:r>
            <a:r>
              <a:rPr lang="zh-CN" altLang="en-US" dirty="0" smtClean="0"/>
              <a:t>返回的</a:t>
            </a:r>
            <a:r>
              <a:rPr lang="en-US" altLang="zh-CN" dirty="0" smtClean="0"/>
              <a:t>body</a:t>
            </a:r>
            <a:r>
              <a:rPr lang="zh-CN" altLang="en-US" dirty="0" smtClean="0"/>
              <a:t>特别大，</a:t>
            </a:r>
          </a:p>
          <a:p>
            <a:r>
              <a:rPr lang="en-US" altLang="zh-CN" dirty="0" smtClean="0"/>
              <a:t>400,403,404</a:t>
            </a:r>
          </a:p>
          <a:p>
            <a:r>
              <a:rPr lang="en-US" altLang="zh-CN" dirty="0" smtClean="0"/>
              <a:t>500,502,504</a:t>
            </a:r>
          </a:p>
          <a:p>
            <a:r>
              <a:rPr lang="en-US" altLang="zh-CN" dirty="0" smtClean="0"/>
              <a:t>302</a:t>
            </a:r>
          </a:p>
          <a:p>
            <a:r>
              <a:rPr lang="en-US" altLang="zh-CN" dirty="0" smtClean="0"/>
              <a:t>200</a:t>
            </a:r>
          </a:p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7482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 hasCustomPrompt="1"/>
          </p:nvPr>
        </p:nvSpPr>
        <p:spPr>
          <a:xfrm>
            <a:off x="1601686" y="1867552"/>
            <a:ext cx="10058400" cy="1171018"/>
          </a:xfrm>
        </p:spPr>
        <p:txBody>
          <a:bodyPr>
            <a:noAutofit/>
          </a:bodyPr>
          <a:lstStyle>
            <a:lvl1pPr>
              <a:defRPr sz="7200" b="0" i="0">
                <a:latin typeface="FZLanTingHeiS-EL-GB" charset="0"/>
                <a:ea typeface="FZLanTingHeiS-EL-GB" charset="0"/>
                <a:cs typeface="FZLanTingHeiS-EL-GB" charset="0"/>
              </a:defRPr>
            </a:lvl1pPr>
          </a:lstStyle>
          <a:p>
            <a:r>
              <a:rPr kumimoji="1" lang="zh-CN" altLang="en-US" dirty="0" smtClean="0"/>
              <a:t>滴滴</a:t>
            </a:r>
            <a:r>
              <a:rPr kumimoji="1" lang="en-US" altLang="zh-CN" dirty="0" smtClean="0"/>
              <a:t>PPT</a:t>
            </a:r>
            <a:r>
              <a:rPr kumimoji="1" lang="zh-CN" altLang="en-US" dirty="0" smtClean="0"/>
              <a:t>模板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1714500" y="3700456"/>
            <a:ext cx="3898900" cy="27146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kumimoji="1" lang="zh-CN" altLang="en-US" dirty="0" smtClean="0"/>
              <a:t>阿翔仔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1714500" y="3038570"/>
            <a:ext cx="9945586" cy="43327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zh-CN" altLang="en-US" dirty="0" smtClean="0"/>
              <a:t>我是副标题点缀的一些小字或刁刁的英文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1714500" y="4200525"/>
            <a:ext cx="4784725" cy="642938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rgbClr val="B1B1B1"/>
                </a:solidFill>
                <a:latin typeface="FZLanTingHei-UL-GBK" charset="-122"/>
                <a:ea typeface="FZLanTingHei-UL-GBK" charset="-122"/>
                <a:cs typeface="FZLanTingHei-UL-GBK" charset="-122"/>
              </a:defRPr>
            </a:lvl1pPr>
          </a:lstStyle>
          <a:p>
            <a:pPr lvl="0"/>
            <a:r>
              <a:rPr kumimoji="1" lang="en-US" altLang="zh-CN" dirty="0" smtClean="0"/>
              <a:t>2015/09/09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734" y="5592763"/>
            <a:ext cx="1673352" cy="545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Title 7"/>
          <p:cNvSpPr>
            <a:spLocks noGrp="1"/>
          </p:cNvSpPr>
          <p:nvPr>
            <p:ph type="title"/>
          </p:nvPr>
        </p:nvSpPr>
        <p:spPr>
          <a:xfrm>
            <a:off x="745588" y="297715"/>
            <a:ext cx="10058400" cy="346400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2" y="286603"/>
            <a:ext cx="533398" cy="3575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45588" y="297715"/>
            <a:ext cx="10058400" cy="346400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527858"/>
            <a:ext cx="10058401" cy="434123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5300663" y="-3857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2" y="286603"/>
            <a:ext cx="533398" cy="3575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末尾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2"/>
            <a:ext cx="12192000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5639682" y="1629401"/>
            <a:ext cx="4535055" cy="656792"/>
          </a:xfrm>
        </p:spPr>
        <p:txBody>
          <a:bodyPr anchor="b">
            <a:normAutofit/>
          </a:bodyPr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5639681" y="2324479"/>
            <a:ext cx="4546600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</a:defRPr>
            </a:lvl1pPr>
            <a:lvl2pPr marL="3428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任意多边形 28"/>
          <p:cNvSpPr/>
          <p:nvPr userDrawn="1"/>
        </p:nvSpPr>
        <p:spPr>
          <a:xfrm rot="16200000" flipV="1">
            <a:off x="-2489564" y="2408598"/>
            <a:ext cx="6260239" cy="1443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20508"/>
                </a:lnTo>
                <a:lnTo>
                  <a:pt x="11177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9" name="任意多边形 26"/>
          <p:cNvSpPr/>
          <p:nvPr userDrawn="1"/>
        </p:nvSpPr>
        <p:spPr>
          <a:xfrm rot="16200000" flipV="1">
            <a:off x="-2340038" y="3155886"/>
            <a:ext cx="5961186" cy="1443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0856" y="0"/>
                </a:lnTo>
                <a:lnTo>
                  <a:pt x="0" y="21436"/>
                </a:lnTo>
                <a:lnTo>
                  <a:pt x="0" y="21600"/>
                </a:lnTo>
                <a:close/>
              </a:path>
            </a:pathLst>
          </a:custGeom>
          <a:solidFill>
            <a:schemeClr val="bg1">
              <a:lumMod val="60000"/>
              <a:lumOff val="40000"/>
            </a:schemeClr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10" name="直接连接符 8"/>
          <p:cNvSpPr/>
          <p:nvPr userDrawn="1"/>
        </p:nvSpPr>
        <p:spPr>
          <a:xfrm flipH="1" flipV="1">
            <a:off x="128435" y="-19050"/>
            <a:ext cx="1103204" cy="2419075"/>
          </a:xfrm>
          <a:prstGeom prst="line">
            <a:avLst/>
          </a:prstGeom>
          <a:ln w="6350">
            <a:solidFill>
              <a:srgbClr val="3A3A3A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2" name="任意多边形 32">
            <a:extLst>
              <a:ext uri="{FF2B5EF4-FFF2-40B4-BE49-F238E27FC236}">
                <a16:creationId xmlns="" xmlns:a16="http://schemas.microsoft.com/office/drawing/2014/main" id="{9DBF3641-7F82-457A-9AAA-5ABADB15B2C8}"/>
              </a:ext>
            </a:extLst>
          </p:cNvPr>
          <p:cNvSpPr/>
          <p:nvPr userDrawn="1"/>
        </p:nvSpPr>
        <p:spPr>
          <a:xfrm rot="2230202">
            <a:off x="11716683" y="2857841"/>
            <a:ext cx="950634" cy="1267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072353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6F0BCF1F-B630-1846-9CBE-C5668CBAE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A4AD9B0F-49CE-9A4B-8E7B-05222CE48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A25055C-44B7-8941-B783-AF84C902B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="" xmlns:a16="http://schemas.microsoft.com/office/drawing/2014/main" id="{E75A7C90-494D-124F-9FA1-93FE3397F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36CD-4B10-4E42-A605-6630F515826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45588" y="297715"/>
            <a:ext cx="10058400" cy="3464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2" y="286603"/>
            <a:ext cx="533398" cy="3575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182211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66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54384"/>
            <a:ext cx="10058400" cy="865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44289"/>
            <a:ext cx="10058400" cy="500111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879975" y="6459785"/>
            <a:ext cx="13120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2" r:id="rId3"/>
    <p:sldLayoutId id="2147483655" r:id="rId4"/>
    <p:sldLayoutId id="2147483661" r:id="rId5"/>
    <p:sldLayoutId id="2147483662" r:id="rId6"/>
    <p:sldLayoutId id="2147483665" r:id="rId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kern="1200" spc="-50" baseline="0">
          <a:solidFill>
            <a:schemeClr val="tx1"/>
          </a:solidFill>
          <a:latin typeface="FZLanTingHeiS-EL-GB" charset="0"/>
          <a:ea typeface="FZLanTingHeiS-EL-GB" charset="0"/>
          <a:cs typeface="FZLanTingHeiS-EL-GB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b="0" i="0" kern="1200">
          <a:solidFill>
            <a:schemeClr val="bg1"/>
          </a:solidFill>
          <a:latin typeface="Lantinghei SC Extralight" charset="-122"/>
          <a:ea typeface="Lantinghei SC Extralight" charset="-122"/>
          <a:cs typeface="Lantinghei SC Extralight" charset="-122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b="0" i="0" kern="1200">
          <a:solidFill>
            <a:schemeClr val="bg1"/>
          </a:solidFill>
          <a:latin typeface="Lantinghei SC Extralight" charset="-122"/>
          <a:ea typeface="Lantinghei SC Extralight" charset="-122"/>
          <a:cs typeface="Lantinghei SC Extralight" charset="-122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b="0" i="0" kern="1200">
          <a:solidFill>
            <a:schemeClr val="bg1"/>
          </a:solidFill>
          <a:latin typeface="Lantinghei SC Extralight" charset="-122"/>
          <a:ea typeface="Lantinghei SC Extralight" charset="-122"/>
          <a:cs typeface="Lantinghei SC Extralight" charset="-122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200" b="0" i="0" kern="1200">
          <a:solidFill>
            <a:schemeClr val="bg1"/>
          </a:solidFill>
          <a:latin typeface="Lantinghei SC Extralight" charset="-122"/>
          <a:ea typeface="Lantinghei SC Extralight" charset="-122"/>
          <a:cs typeface="Lantinghei SC Extralight" charset="-122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000" b="0" i="0" kern="1200">
          <a:solidFill>
            <a:schemeClr val="bg1"/>
          </a:solidFill>
          <a:latin typeface="Lantinghei SC Extralight" charset="-122"/>
          <a:ea typeface="Lantinghei SC Extralight" charset="-122"/>
          <a:cs typeface="Lantinghei SC Extralight" charset="-122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f"/><Relationship Id="rId3" Type="http://schemas.openxmlformats.org/officeDocument/2006/relationships/image" Target="../media/image1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Relationship Id="rId3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34873227" TargetMode="External"/><Relationship Id="rId4" Type="http://schemas.openxmlformats.org/officeDocument/2006/relationships/hyperlink" Target="https://www.jianshu.com/p/ac00695637ce" TargetMode="External"/><Relationship Id="rId5" Type="http://schemas.openxmlformats.org/officeDocument/2006/relationships/hyperlink" Target="https://book.douban.com/subject/26745255/" TargetMode="External"/><Relationship Id="rId6" Type="http://schemas.openxmlformats.org/officeDocument/2006/relationships/image" Target="../media/image18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601686" y="1867552"/>
            <a:ext cx="10058400" cy="11710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kern="1200" spc="-50" baseline="0">
                <a:solidFill>
                  <a:schemeClr val="tx1"/>
                </a:solidFill>
                <a:latin typeface="FZLanTingHeiS-EL-GB" charset="0"/>
                <a:ea typeface="FZLanTingHeiS-EL-GB" charset="0"/>
                <a:cs typeface="FZLanTingHeiS-EL-GB" charset="0"/>
              </a:defRPr>
            </a:lvl1pPr>
          </a:lstStyle>
          <a:p>
            <a:r>
              <a:rPr kumimoji="1" lang="en-US" altLang="zh-CN" sz="4400" b="1" smtClean="0"/>
              <a:t>Nginx</a:t>
            </a:r>
            <a:r>
              <a:rPr kumimoji="1" lang="zh-CN" altLang="en-US" sz="4400" b="1" smtClean="0"/>
              <a:t>介绍分享</a:t>
            </a:r>
            <a:endParaRPr kumimoji="1" lang="zh-CN" altLang="en-US" sz="4400" b="1" dirty="0"/>
          </a:p>
        </p:txBody>
      </p:sp>
      <p:sp>
        <p:nvSpPr>
          <p:cNvPr id="4" name="文本占位符 2"/>
          <p:cNvSpPr txBox="1">
            <a:spLocks/>
          </p:cNvSpPr>
          <p:nvPr/>
        </p:nvSpPr>
        <p:spPr>
          <a:xfrm>
            <a:off x="1714500" y="3483816"/>
            <a:ext cx="3898900" cy="27146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b="0" i="0" kern="120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b="0" i="0" kern="120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b="0" i="0" kern="120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200" b="0" i="0" kern="120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000" b="0" i="0" kern="120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罗青</a:t>
            </a:r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luoqing@didichuxing.com</a:t>
            </a:r>
          </a:p>
        </p:txBody>
      </p:sp>
      <p:sp>
        <p:nvSpPr>
          <p:cNvPr id="5" name="文本占位符 4"/>
          <p:cNvSpPr txBox="1">
            <a:spLocks/>
          </p:cNvSpPr>
          <p:nvPr/>
        </p:nvSpPr>
        <p:spPr>
          <a:xfrm>
            <a:off x="1714500" y="4200525"/>
            <a:ext cx="4784725" cy="642938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b="0" i="0" kern="120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b="0" i="0" kern="120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b="0" i="0" kern="120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200" b="0" i="0" kern="120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000" b="0" i="0" kern="120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2018/05/16</a:t>
            </a: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460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5588" y="420807"/>
            <a:ext cx="10058400" cy="581516"/>
          </a:xfrm>
        </p:spPr>
        <p:txBody>
          <a:bodyPr/>
          <a:lstStyle/>
          <a:p>
            <a:r>
              <a:rPr kumimoji="1" lang="en-US" altLang="zh-CN" sz="3200" smtClean="0"/>
              <a:t>Nginx</a:t>
            </a:r>
            <a:r>
              <a:rPr kumimoji="1" lang="zh-CN" altLang="en-US" sz="3200" smtClean="0"/>
              <a:t>的配置案例</a:t>
            </a:r>
            <a:endParaRPr kumimoji="1"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546762" y="1130020"/>
            <a:ext cx="110714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lnSpc>
                <a:spcPct val="200000"/>
              </a:lnSpc>
              <a:buFont typeface="Arial" charset="0"/>
              <a:buChar char="•"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静态资源文件获取</a:t>
            </a:r>
            <a:r>
              <a:rPr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---root/alias/index/rewrite</a:t>
            </a:r>
          </a:p>
          <a:p>
            <a:pPr marL="285750" indent="-285750" defTabSz="914400">
              <a:lnSpc>
                <a:spcPct val="200000"/>
              </a:lnSpc>
              <a:buFont typeface="Arial" charset="0"/>
              <a:buChar char="•"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动态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http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请求</a:t>
            </a:r>
            <a:r>
              <a:rPr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---</a:t>
            </a:r>
            <a:r>
              <a:rPr lang="en-US" altLang="zh-CN" sz="20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fastcgi</a:t>
            </a:r>
            <a:endParaRPr lang="en-US" altLang="zh-CN" sz="2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defTabSz="914400">
              <a:lnSpc>
                <a:spcPct val="200000"/>
              </a:lnSpc>
              <a:buFont typeface="Arial" charset="0"/>
              <a:buChar char="•"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请求转发</a:t>
            </a:r>
            <a:r>
              <a:rPr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---proxy</a:t>
            </a:r>
          </a:p>
          <a:p>
            <a:pPr marL="285750" indent="-285750" defTabSz="914400">
              <a:lnSpc>
                <a:spcPct val="200000"/>
              </a:lnSpc>
              <a:buFont typeface="Arial" charset="0"/>
              <a:buChar char="•"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负载均衡</a:t>
            </a:r>
            <a:r>
              <a:rPr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---upstream</a:t>
            </a:r>
          </a:p>
          <a:p>
            <a:pPr marL="285750" indent="-285750" defTabSz="914400">
              <a:lnSpc>
                <a:spcPct val="200000"/>
              </a:lnSpc>
              <a:buFont typeface="Arial" charset="0"/>
              <a:buChar char="•"/>
              <a:defRPr/>
            </a:pPr>
            <a:r>
              <a:rPr lang="en-US" altLang="zh-CN" sz="2400" dirty="0" err="1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Ip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访问权限控制</a:t>
            </a:r>
            <a:r>
              <a:rPr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---allow/deny</a:t>
            </a:r>
          </a:p>
          <a:p>
            <a:pPr marL="285750" indent="-285750" defTabSz="914400">
              <a:lnSpc>
                <a:spcPct val="200000"/>
              </a:lnSpc>
              <a:buFont typeface="Arial" charset="0"/>
              <a:buChar char="•"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配置归类整理</a:t>
            </a:r>
            <a:r>
              <a:rPr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---include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024" y="0"/>
            <a:ext cx="4400476" cy="68580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7532914" y="696687"/>
            <a:ext cx="668513" cy="2620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7540171" y="1661886"/>
            <a:ext cx="668513" cy="2620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7859487" y="3214916"/>
            <a:ext cx="668513" cy="2620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8230455" y="4557482"/>
            <a:ext cx="754745" cy="3193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987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745588" y="420807"/>
            <a:ext cx="10058400" cy="581516"/>
          </a:xfrm>
        </p:spPr>
        <p:txBody>
          <a:bodyPr/>
          <a:lstStyle/>
          <a:p>
            <a:r>
              <a:rPr kumimoji="1" lang="en-US" altLang="zh-CN" sz="3200" smtClean="0"/>
              <a:t>Nginx</a:t>
            </a:r>
            <a:r>
              <a:rPr kumimoji="1" lang="zh-CN" altLang="en-US" sz="3200" smtClean="0"/>
              <a:t>的控制管理</a:t>
            </a:r>
            <a:endParaRPr kumimoji="1"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546762" y="1130020"/>
            <a:ext cx="10945991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Font typeface="Arial" charset="0"/>
              <a:buChar char="•"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启动</a:t>
            </a:r>
            <a:r>
              <a:rPr lang="en-US" altLang="zh-CN" sz="2400" dirty="0" err="1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nginx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buFont typeface="Arial" charset="0"/>
              <a:buChar char="•"/>
              <a:defRPr/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en-US" altLang="zh-CN" sz="2000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usr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/local/bin/</a:t>
            </a:r>
            <a:r>
              <a:rPr kumimoji="1" lang="en-US" altLang="zh-CN" sz="2000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nginx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-c /</a:t>
            </a:r>
            <a:r>
              <a:rPr kumimoji="1" lang="en-US" altLang="zh-CN" sz="20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usr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/local/</a:t>
            </a:r>
            <a:r>
              <a:rPr kumimoji="1" lang="en-US" altLang="zh-CN" sz="20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etc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en-US" altLang="zh-CN" sz="20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nginx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en-US" altLang="zh-CN" sz="20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nginx.conf</a:t>
            </a:r>
            <a:endParaRPr lang="en-US" altLang="zh-CN" sz="2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defTabSz="914400">
              <a:buFont typeface="Arial" charset="0"/>
              <a:buChar char="•"/>
              <a:defRPr/>
            </a:pP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defTabSz="914400">
              <a:buFont typeface="Arial" charset="0"/>
              <a:buChar char="•"/>
              <a:defRPr/>
            </a:pPr>
            <a:r>
              <a:rPr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重新加载</a:t>
            </a:r>
            <a:r>
              <a:rPr lang="en-US" altLang="zh-CN" sz="2400" dirty="0" err="1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nginx</a:t>
            </a:r>
            <a:r>
              <a:rPr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配置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buFont typeface="Arial" charset="0"/>
              <a:buChar char="•"/>
              <a:defRPr/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en-US" altLang="zh-CN" sz="2000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usr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/local/bin/</a:t>
            </a:r>
            <a:r>
              <a:rPr kumimoji="1" lang="en-US" altLang="zh-CN" sz="2000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nginx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-s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reload</a:t>
            </a:r>
            <a:endParaRPr kumimoji="1"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buFont typeface="Arial" charset="0"/>
              <a:buChar char="•"/>
              <a:defRPr/>
            </a:pPr>
            <a:endParaRPr lang="en-US" altLang="zh-CN" sz="2400" dirty="0" smtClean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defTabSz="914400">
              <a:buFont typeface="Arial" charset="0"/>
              <a:buChar char="•"/>
              <a:defRPr/>
            </a:pPr>
            <a:r>
              <a:rPr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关闭</a:t>
            </a:r>
            <a:r>
              <a:rPr lang="en-US" altLang="zh-CN" sz="2400" dirty="0" err="1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nginx</a:t>
            </a:r>
            <a:endParaRPr lang="en-US" altLang="zh-CN" sz="2400" dirty="0" smtClean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buFont typeface="Arial" charset="0"/>
              <a:buChar char="•"/>
              <a:defRPr/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en-US" altLang="zh-CN" sz="20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usr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/local/bin/</a:t>
            </a:r>
            <a:r>
              <a:rPr kumimoji="1" lang="en-US" altLang="zh-CN" sz="20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nginx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mr-IN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stop/quit</a:t>
            </a:r>
            <a:endParaRPr lang="en-US" altLang="zh-CN" sz="2000" dirty="0" smtClean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defTabSz="914400">
              <a:buFont typeface="Arial" charset="0"/>
              <a:buChar char="•"/>
              <a:defRPr/>
            </a:pPr>
            <a:endParaRPr lang="en-US" altLang="zh-CN" sz="2400" dirty="0" smtClean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defTabSz="914400">
              <a:buFont typeface="Arial" charset="0"/>
              <a:buChar char="•"/>
              <a:defRPr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检测</a:t>
            </a:r>
            <a:r>
              <a:rPr kumimoji="1" lang="en-US" altLang="zh-CN" sz="2400" dirty="0" err="1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nginx</a:t>
            </a: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配置是否有语法错误</a:t>
            </a:r>
            <a:endParaRPr kumimoji="1" lang="en-US" altLang="zh-CN" sz="2400" dirty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buFont typeface="Arial" charset="0"/>
              <a:buChar char="•"/>
              <a:defRPr/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en-US" altLang="zh-CN" sz="20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usr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/local/bin/</a:t>
            </a:r>
            <a:r>
              <a:rPr kumimoji="1" lang="en-US" altLang="zh-CN" sz="20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nginx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</a:t>
            </a:r>
          </a:p>
          <a:p>
            <a:pPr marL="742950" lvl="1" indent="-285750" defTabSz="914400">
              <a:buFont typeface="Arial" charset="0"/>
              <a:buChar char="•"/>
              <a:defRPr/>
            </a:pPr>
            <a:endParaRPr kumimoji="1" lang="en-US" altLang="zh-CN" sz="2400" dirty="0" smtClean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defTabSz="914400">
              <a:buFont typeface="Arial" charset="0"/>
              <a:buChar char="•"/>
              <a:defRPr/>
            </a:pP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升级</a:t>
            </a:r>
            <a:r>
              <a:rPr kumimoji="1" lang="en-US" altLang="zh-CN" sz="2400" dirty="0" err="1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nginx</a:t>
            </a:r>
            <a:endParaRPr kumimoji="1" lang="en-US" altLang="zh-CN" sz="2400" dirty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buFont typeface="Arial" charset="0"/>
              <a:buChar char="•"/>
              <a:defRPr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通知旧版本升级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-&gt;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启动新版本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-&gt;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优雅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quit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旧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版本</a:t>
            </a:r>
            <a:endPara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206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5588" y="420807"/>
            <a:ext cx="10058400" cy="581516"/>
          </a:xfrm>
        </p:spPr>
        <p:txBody>
          <a:bodyPr/>
          <a:lstStyle/>
          <a:p>
            <a:r>
              <a:rPr kumimoji="1" lang="en-US" altLang="zh-CN" sz="3200" dirty="0" smtClean="0"/>
              <a:t>Http</a:t>
            </a:r>
            <a:r>
              <a:rPr kumimoji="1" lang="zh-CN" altLang="en-US" sz="3200" dirty="0" smtClean="0"/>
              <a:t>请求常见问题</a:t>
            </a:r>
            <a:endParaRPr kumimoji="1"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581344" y="1578613"/>
            <a:ext cx="6484645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Connect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failed——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连接失败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marL="285750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5xx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服务器错误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——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你的代码有问题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lvl="1" defTabSz="914400">
              <a:lnSpc>
                <a:spcPct val="150000"/>
              </a:lnSpc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500:</a:t>
            </a:r>
            <a:r>
              <a:rPr lang="zh-CN" altLang="en-US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看</a:t>
            </a:r>
            <a:r>
              <a:rPr lang="en-US" altLang="zh-CN" dirty="0" err="1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php</a:t>
            </a:r>
            <a:r>
              <a:rPr lang="en-US" altLang="zh-CN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-error</a:t>
            </a:r>
            <a:r>
              <a:rPr lang="zh-CN" altLang="en-US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日志</a:t>
            </a:r>
            <a:endParaRPr lang="en-US" altLang="zh-CN" dirty="0" smtClean="0">
              <a:solidFill>
                <a:schemeClr val="bg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lvl="1" defTabSz="914400">
              <a:lnSpc>
                <a:spcPct val="150000"/>
              </a:lnSpc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504:db/http</a:t>
            </a:r>
            <a:r>
              <a:rPr lang="zh-CN" altLang="en-US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请求时间过长</a:t>
            </a:r>
            <a:endParaRPr lang="en-US" altLang="zh-CN" dirty="0" smtClean="0">
              <a:solidFill>
                <a:schemeClr val="bg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lvl="1" defTabSz="914400">
              <a:lnSpc>
                <a:spcPct val="150000"/>
              </a:lnSpc>
              <a:defRPr/>
            </a:pPr>
            <a:r>
              <a:rPr lang="en-US" altLang="zh-CN" dirty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502:</a:t>
            </a:r>
            <a:r>
              <a:rPr lang="zh-CN" altLang="en-US" dirty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看</a:t>
            </a:r>
            <a:r>
              <a:rPr lang="en-US" altLang="zh-CN" dirty="0" err="1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nginx</a:t>
            </a:r>
            <a:r>
              <a:rPr lang="zh-CN" altLang="en-US" dirty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的各种第三方服务是否连接有</a:t>
            </a:r>
            <a:r>
              <a:rPr lang="zh-CN" altLang="en-US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问题</a:t>
            </a:r>
            <a:endParaRPr lang="en-US" altLang="zh-CN" dirty="0" smtClean="0">
              <a:solidFill>
                <a:schemeClr val="bg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marL="285750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4xx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客户端错误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——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你的请求有问题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lvl="1" defTabSz="914400">
              <a:lnSpc>
                <a:spcPct val="150000"/>
              </a:lnSpc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400</a:t>
            </a:r>
            <a:r>
              <a:rPr lang="zh-CN" altLang="en-US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：请求包过大，解析不准确</a:t>
            </a:r>
            <a:endParaRPr lang="en-US" altLang="zh-CN" dirty="0" smtClean="0">
              <a:solidFill>
                <a:schemeClr val="bg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lvl="1" defTabSz="914400">
              <a:lnSpc>
                <a:spcPct val="150000"/>
              </a:lnSpc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403</a:t>
            </a:r>
            <a:r>
              <a:rPr lang="zh-CN" altLang="en-US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：该</a:t>
            </a:r>
            <a:r>
              <a:rPr lang="en-US" altLang="zh-CN" dirty="0" err="1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ip</a:t>
            </a:r>
            <a:r>
              <a:rPr lang="zh-CN" altLang="en-US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或者路径是否有访问权限</a:t>
            </a:r>
            <a:endParaRPr lang="en-US" altLang="zh-CN" dirty="0" smtClean="0">
              <a:solidFill>
                <a:schemeClr val="bg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lvl="1" defTabSz="914400">
              <a:lnSpc>
                <a:spcPct val="150000"/>
              </a:lnSpc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404:</a:t>
            </a:r>
            <a:r>
              <a:rPr lang="zh-CN" altLang="en-US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uri</a:t>
            </a:r>
            <a:r>
              <a:rPr lang="en-US" altLang="zh-CN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/root/rewrite/action</a:t>
            </a:r>
            <a:r>
              <a:rPr lang="zh-CN" altLang="en-US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是否配置准确</a:t>
            </a:r>
            <a:endParaRPr lang="en-US" altLang="zh-CN" dirty="0" smtClean="0">
              <a:solidFill>
                <a:schemeClr val="bg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marL="285750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3xx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重定向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lvl="1" defTabSz="914400">
              <a:lnSpc>
                <a:spcPct val="150000"/>
              </a:lnSpc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301</a:t>
            </a:r>
            <a:r>
              <a:rPr lang="zh-CN" altLang="en-US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和</a:t>
            </a:r>
            <a:r>
              <a:rPr lang="en-US" altLang="zh-CN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302</a:t>
            </a:r>
            <a:r>
              <a:rPr lang="zh-CN" altLang="en-US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是</a:t>
            </a:r>
            <a:r>
              <a:rPr lang="en-US" altLang="zh-CN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redirect</a:t>
            </a:r>
            <a:r>
              <a:rPr lang="zh-CN" altLang="en-US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到其他</a:t>
            </a:r>
            <a:r>
              <a:rPr lang="en-US" altLang="zh-CN" dirty="0" err="1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url</a:t>
            </a:r>
            <a:endParaRPr lang="en-US" altLang="zh-CN" dirty="0" smtClean="0">
              <a:solidFill>
                <a:schemeClr val="bg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marL="285750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200</a:t>
            </a:r>
            <a:r>
              <a:rPr lang="en-US" altLang="zh-CN" sz="2000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——success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943" y="0"/>
            <a:ext cx="4400476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661181" y="3191353"/>
            <a:ext cx="3077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端口不存在或者服务未启动</a:t>
            </a:r>
            <a:endParaRPr kumimoji="1" lang="en-US" altLang="zh-CN" smtClean="0"/>
          </a:p>
          <a:p>
            <a:r>
              <a:rPr kumimoji="1" lang="en-US" altLang="zh-CN" smtClean="0">
                <a:solidFill>
                  <a:srgbClr val="FF0000"/>
                </a:solidFill>
              </a:rPr>
              <a:t>connect</a:t>
            </a:r>
            <a:r>
              <a:rPr kumimoji="1" lang="zh-CN" altLang="en-US" smtClean="0">
                <a:solidFill>
                  <a:srgbClr val="FF0000"/>
                </a:solidFill>
              </a:rPr>
              <a:t> </a:t>
            </a:r>
            <a:r>
              <a:rPr kumimoji="1" lang="en-US" altLang="zh-CN" smtClean="0">
                <a:solidFill>
                  <a:srgbClr val="FF0000"/>
                </a:solidFill>
              </a:rPr>
              <a:t>failed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28291" y="4404470"/>
            <a:ext cx="344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location</a:t>
            </a:r>
            <a:r>
              <a:rPr kumimoji="1" lang="zh-CN" altLang="en-US" smtClean="0"/>
              <a:t>的</a:t>
            </a:r>
            <a:r>
              <a:rPr kumimoji="1" lang="en-US" altLang="zh-CN" smtClean="0"/>
              <a:t>path</a:t>
            </a:r>
            <a:r>
              <a:rPr kumimoji="1" lang="zh-CN" altLang="en-US" smtClean="0"/>
              <a:t>不存在，</a:t>
            </a:r>
            <a:r>
              <a:rPr kumimoji="1" lang="en-US" altLang="zh-CN" smtClean="0">
                <a:solidFill>
                  <a:srgbClr val="FF0000"/>
                </a:solidFill>
              </a:rPr>
              <a:t>404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327795" y="5283734"/>
            <a:ext cx="34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err="1" smtClean="0"/>
              <a:t>php</a:t>
            </a:r>
            <a:r>
              <a:rPr kumimoji="1" lang="en-US" altLang="zh-CN" smtClean="0"/>
              <a:t>-fpm</a:t>
            </a:r>
            <a:r>
              <a:rPr kumimoji="1" lang="zh-CN" altLang="en-US" smtClean="0"/>
              <a:t>未启动，</a:t>
            </a:r>
            <a:r>
              <a:rPr kumimoji="1" lang="en-US" altLang="zh-CN" smtClean="0">
                <a:solidFill>
                  <a:srgbClr val="FF0000"/>
                </a:solidFill>
              </a:rPr>
              <a:t>502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99663" y="6128251"/>
            <a:ext cx="4124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err="1" smtClean="0"/>
              <a:t>test_proxy</a:t>
            </a:r>
            <a:r>
              <a:rPr kumimoji="1" lang="zh-CN" altLang="en-US" smtClean="0"/>
              <a:t>未配置或者连不通，</a:t>
            </a:r>
            <a:r>
              <a:rPr kumimoji="1" lang="en-US" altLang="zh-CN" smtClean="0">
                <a:solidFill>
                  <a:srgbClr val="FF0000"/>
                </a:solidFill>
              </a:rPr>
              <a:t>502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28291" y="2182983"/>
            <a:ext cx="34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upstream</a:t>
            </a:r>
            <a:r>
              <a:rPr kumimoji="1" lang="zh-CN" altLang="en-US" smtClean="0"/>
              <a:t>配置错误，</a:t>
            </a:r>
            <a:r>
              <a:rPr kumimoji="1" lang="en-US" altLang="zh-CN" smtClean="0">
                <a:solidFill>
                  <a:srgbClr val="FF0000"/>
                </a:solidFill>
              </a:rPr>
              <a:t>502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736561" y="4747749"/>
            <a:ext cx="3439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smtClean="0"/>
              <a:t>代码有语法错误，</a:t>
            </a:r>
            <a:r>
              <a:rPr kumimoji="1" lang="en-US" altLang="zh-CN" sz="1600" smtClean="0">
                <a:solidFill>
                  <a:srgbClr val="FF0000"/>
                </a:solidFill>
              </a:rPr>
              <a:t>500</a:t>
            </a:r>
          </a:p>
          <a:p>
            <a:r>
              <a:rPr kumimoji="1" lang="zh-CN" altLang="en-US" sz="1600" smtClean="0"/>
              <a:t>代码执行时间过长 </a:t>
            </a:r>
            <a:r>
              <a:rPr kumimoji="1" lang="en-US" altLang="zh-CN" sz="1600" smtClean="0">
                <a:solidFill>
                  <a:srgbClr val="FF0000"/>
                </a:solidFill>
              </a:rPr>
              <a:t>504</a:t>
            </a:r>
            <a:endParaRPr kumimoji="1" lang="zh-CN" altLang="en-US" sz="1600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994704" y="508401"/>
            <a:ext cx="2454098" cy="2110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421239" y="437535"/>
            <a:ext cx="304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smtClean="0">
                <a:solidFill>
                  <a:srgbClr val="FF0000"/>
                </a:solidFill>
              </a:rPr>
              <a:t>看</a:t>
            </a:r>
            <a:r>
              <a:rPr kumimoji="1" lang="en-US" altLang="zh-CN" sz="2000" err="1" smtClean="0">
                <a:solidFill>
                  <a:srgbClr val="FF0000"/>
                </a:solidFill>
              </a:rPr>
              <a:t>error.log</a:t>
            </a:r>
            <a:r>
              <a:rPr kumimoji="1" lang="zh-CN" altLang="en-US" sz="2000" smtClean="0">
                <a:solidFill>
                  <a:srgbClr val="FF0000"/>
                </a:solidFill>
              </a:rPr>
              <a:t> </a:t>
            </a:r>
            <a:r>
              <a:rPr kumimoji="1" lang="en-US" altLang="zh-CN" sz="2000" smtClean="0">
                <a:solidFill>
                  <a:srgbClr val="FF0000"/>
                </a:solidFill>
              </a:rPr>
              <a:t>&amp;</a:t>
            </a:r>
            <a:r>
              <a:rPr kumimoji="1" lang="zh-CN" altLang="en-US" sz="2000" smtClean="0">
                <a:solidFill>
                  <a:srgbClr val="FF0000"/>
                </a:solidFill>
              </a:rPr>
              <a:t> </a:t>
            </a:r>
            <a:r>
              <a:rPr kumimoji="1" lang="en-US" altLang="zh-CN" sz="2000" err="1" smtClean="0">
                <a:solidFill>
                  <a:srgbClr val="FF0000"/>
                </a:solidFill>
              </a:rPr>
              <a:t>access.log</a:t>
            </a:r>
            <a:endParaRPr kumimoji="1" lang="zh-CN" altLang="en-US" sz="200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5588" y="1105802"/>
            <a:ext cx="5205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smtClean="0">
                <a:solidFill>
                  <a:srgbClr val="FF0000"/>
                </a:solidFill>
              </a:rPr>
              <a:t>排查问题关键：分析日志和代码</a:t>
            </a:r>
            <a:endParaRPr kumimoji="1" lang="zh-CN" alt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12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/>
      <p:bldP spid="11" grpId="0"/>
      <p:bldP spid="12" grpId="0" animBg="1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27"/>
          <p:cNvSpPr txBox="1"/>
          <p:nvPr/>
        </p:nvSpPr>
        <p:spPr>
          <a:xfrm>
            <a:off x="3469988" y="2164993"/>
            <a:ext cx="2698441" cy="2200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 numCol="1">
            <a:prstTxWarp prst="textPlain">
              <a:avLst/>
            </a:prstTxWarp>
            <a:spAutoFit/>
          </a:bodyPr>
          <a:lstStyle>
            <a:lvl1pPr>
              <a:defRPr sz="23900">
                <a:solidFill>
                  <a:srgbClr val="000000">
                    <a:alpha val="3000"/>
                  </a:srgbClr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sz="17925" smtClean="0"/>
              <a:t>0</a:t>
            </a:r>
            <a:r>
              <a:rPr lang="en-US" altLang="zh-CN" sz="17925" smtClean="0"/>
              <a:t>3</a:t>
            </a:r>
            <a:endParaRPr sz="17925"/>
          </a:p>
        </p:txBody>
      </p:sp>
      <p:sp>
        <p:nvSpPr>
          <p:cNvPr id="5" name="标题 4"/>
          <p:cNvSpPr>
            <a:spLocks noGrp="1"/>
          </p:cNvSpPr>
          <p:nvPr userDrawn="1">
            <p:ph type="title"/>
          </p:nvPr>
        </p:nvSpPr>
        <p:spPr>
          <a:xfrm>
            <a:off x="5483285" y="2670061"/>
            <a:ext cx="3401291" cy="492594"/>
          </a:xfrm>
        </p:spPr>
        <p:txBody>
          <a:bodyPr anchor="b">
            <a:noAutofit/>
          </a:bodyPr>
          <a:lstStyle/>
          <a:p>
            <a:r>
              <a:rPr lang="en-US" altLang="zh-CN" sz="3200" smtClean="0"/>
              <a:t>Nginx</a:t>
            </a:r>
            <a:r>
              <a:rPr lang="zh-CN" altLang="en-US" sz="3200" smtClean="0"/>
              <a:t>的基本原理</a:t>
            </a:r>
            <a:endParaRPr lang="zh-CN" altLang="en-US" sz="3200" b="0"/>
          </a:p>
        </p:txBody>
      </p:sp>
      <p:sp>
        <p:nvSpPr>
          <p:cNvPr id="6" name="文本占位符 5"/>
          <p:cNvSpPr>
            <a:spLocks noGrp="1"/>
          </p:cNvSpPr>
          <p:nvPr userDrawn="1">
            <p:ph type="body" idx="1"/>
          </p:nvPr>
        </p:nvSpPr>
        <p:spPr>
          <a:xfrm>
            <a:off x="5623960" y="3332024"/>
            <a:ext cx="4487193" cy="1538853"/>
          </a:xfrm>
        </p:spPr>
        <p:txBody>
          <a:bodyPr>
            <a:normAutofit/>
          </a:bodyPr>
          <a:lstStyle/>
          <a:p>
            <a:r>
              <a:rPr lang="en-US" altLang="zh-CN" sz="240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基本架构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事件模型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初始化和执行流程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816928D0-72AC-4C4B-B075-C9A357EA00A5}"/>
              </a:ext>
            </a:extLst>
          </p:cNvPr>
          <p:cNvSpPr txBox="1"/>
          <p:nvPr/>
        </p:nvSpPr>
        <p:spPr>
          <a:xfrm>
            <a:off x="4320581" y="2916359"/>
            <a:ext cx="546113" cy="698087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350" spc="75" smtClean="0"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z="1350" spc="75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217670" y="2752283"/>
            <a:ext cx="0" cy="933474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5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5588" y="420807"/>
            <a:ext cx="10058400" cy="581516"/>
          </a:xfrm>
        </p:spPr>
        <p:txBody>
          <a:bodyPr/>
          <a:lstStyle/>
          <a:p>
            <a:r>
              <a:rPr kumimoji="1" lang="en-US" altLang="zh-CN" sz="3200" smtClean="0"/>
              <a:t>Nginx</a:t>
            </a:r>
            <a:r>
              <a:rPr kumimoji="1" lang="zh-CN" altLang="en-US" sz="3200" smtClean="0"/>
              <a:t>基本架构</a:t>
            </a:r>
            <a:r>
              <a:rPr kumimoji="1" lang="en-US" altLang="zh-CN" sz="3200" smtClean="0"/>
              <a:t>—Master-Worker</a:t>
            </a:r>
            <a:endParaRPr kumimoji="1"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745588" y="1149523"/>
            <a:ext cx="8311326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为什么要使用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Master-Worker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进程模型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利用多核系统的并发处理能力</a:t>
            </a:r>
            <a:endParaRPr kumimoji="1" lang="en-US" altLang="zh-CN" sz="20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endParaRPr kumimoji="1" lang="en-US" altLang="zh-CN" sz="14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负载均衡</a:t>
            </a:r>
            <a:endParaRPr kumimoji="1" lang="en-US" altLang="zh-CN" sz="20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endParaRPr kumimoji="1" lang="en-US" altLang="zh-CN" sz="14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Master</a:t>
            </a:r>
            <a:r>
              <a:rPr kumimoji="1"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进程管理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worker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的状态并管理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其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行为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create/start/stop</a:t>
            </a:r>
            <a:r>
              <a:rPr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worker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endParaRPr lang="en-US" altLang="zh-CN" sz="14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Worker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进程相互独立，一个连接只属于一个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worker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抢占</a:t>
            </a:r>
            <a:r>
              <a:rPr kumimoji="1"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accept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mutex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，进行</a:t>
            </a:r>
            <a:r>
              <a:rPr kumimoji="1"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accept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</a:rPr>
              <a:t>读取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</a:rPr>
              <a:t>解析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</a:rPr>
              <a:t>处理请求</a:t>
            </a:r>
            <a:r>
              <a:rPr lang="en-US" altLang="zh-CN" dirty="0" smtClean="0">
                <a:solidFill>
                  <a:schemeClr val="bg1"/>
                </a:solidFill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</a:rPr>
              <a:t> 发送响应结果，关闭连接</a:t>
            </a:r>
            <a:endParaRPr kumimoji="1" lang="en-US" altLang="zh-CN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42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5588" y="420807"/>
            <a:ext cx="10058400" cy="581516"/>
          </a:xfrm>
        </p:spPr>
        <p:txBody>
          <a:bodyPr/>
          <a:lstStyle/>
          <a:p>
            <a:r>
              <a:rPr kumimoji="1" lang="en-US" altLang="zh-CN" sz="3200" smtClean="0"/>
              <a:t>Nginx</a:t>
            </a:r>
            <a:r>
              <a:rPr kumimoji="1" lang="zh-CN" altLang="en-US" sz="3200" smtClean="0"/>
              <a:t>基本架构</a:t>
            </a:r>
            <a:r>
              <a:rPr kumimoji="1" lang="en-US" altLang="zh-CN" sz="3200" smtClean="0"/>
              <a:t>—Master-Worker</a:t>
            </a:r>
            <a:endParaRPr kumimoji="1" lang="zh-CN" altLang="en-US" sz="3200"/>
          </a:p>
        </p:txBody>
      </p:sp>
      <p:sp>
        <p:nvSpPr>
          <p:cNvPr id="10" name="圆角矩形 9"/>
          <p:cNvSpPr/>
          <p:nvPr/>
        </p:nvSpPr>
        <p:spPr>
          <a:xfrm>
            <a:off x="6342737" y="1983163"/>
            <a:ext cx="2627083" cy="5718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err="1" smtClean="0">
                <a:solidFill>
                  <a:schemeClr val="bg1">
                    <a:lumMod val="50000"/>
                  </a:schemeClr>
                </a:solidFill>
              </a:rPr>
              <a:t>Init</a:t>
            </a:r>
            <a:r>
              <a:rPr kumimoji="1" lang="zh-CN" altLang="en-US" sz="20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000" smtClean="0">
                <a:solidFill>
                  <a:schemeClr val="bg1">
                    <a:lumMod val="50000"/>
                  </a:schemeClr>
                </a:solidFill>
              </a:rPr>
              <a:t>process</a:t>
            </a:r>
            <a:endParaRPr kumimoji="1" lang="zh-CN" alt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487878" y="2829648"/>
            <a:ext cx="2336800" cy="2821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541194" y="1727787"/>
            <a:ext cx="2450235" cy="655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2"/>
                </a:solidFill>
              </a:rPr>
              <a:t>加载配置</a:t>
            </a:r>
            <a:endParaRPr kumimoji="1" lang="en-US" altLang="zh-CN" sz="2000" dirty="0" smtClean="0">
              <a:solidFill>
                <a:schemeClr val="tx2"/>
              </a:solidFill>
            </a:endParaRPr>
          </a:p>
          <a:p>
            <a:pPr algn="ctr"/>
            <a:r>
              <a:rPr kumimoji="1" lang="en-US" altLang="zh-CN" dirty="0" smtClean="0"/>
              <a:t>create/parse/</a:t>
            </a:r>
            <a:r>
              <a:rPr kumimoji="1" lang="en-US" altLang="zh-CN" dirty="0" err="1" smtClean="0"/>
              <a:t>init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conf</a:t>
            </a:r>
            <a:endParaRPr kumimoji="1"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1352508" y="2723012"/>
            <a:ext cx="2827606" cy="7168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smtClean="0">
                <a:solidFill>
                  <a:schemeClr val="bg1">
                    <a:lumMod val="50000"/>
                  </a:schemeClr>
                </a:solidFill>
              </a:rPr>
              <a:t>监听端口</a:t>
            </a:r>
            <a:r>
              <a:rPr kumimoji="1" lang="en-US" altLang="zh-CN" sz="200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kumimoji="1" lang="zh-CN" altLang="en-US" sz="2000" smtClean="0">
                <a:solidFill>
                  <a:schemeClr val="bg1">
                    <a:lumMod val="50000"/>
                  </a:schemeClr>
                </a:solidFill>
              </a:rPr>
              <a:t>初始化模块</a:t>
            </a:r>
            <a:endParaRPr kumimoji="1" lang="en-US" altLang="zh-CN" sz="200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352508" y="3759112"/>
            <a:ext cx="2827606" cy="6776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启动</a:t>
            </a:r>
            <a:r>
              <a:rPr kumimoji="1"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workers</a:t>
            </a:r>
          </a:p>
          <a:p>
            <a:pPr algn="ctr"/>
            <a:r>
              <a:rPr kumimoji="1" lang="en-US" altLang="zh-CN" sz="2000" dirty="0" smtClean="0"/>
              <a:t>fork/run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worker</a:t>
            </a:r>
            <a:endParaRPr kumimoji="1" lang="zh-CN" altLang="en-US" sz="2000" dirty="0"/>
          </a:p>
        </p:txBody>
      </p:sp>
      <p:sp>
        <p:nvSpPr>
          <p:cNvPr id="16" name="圆角矩形 15"/>
          <p:cNvSpPr/>
          <p:nvPr/>
        </p:nvSpPr>
        <p:spPr>
          <a:xfrm>
            <a:off x="1049048" y="4776157"/>
            <a:ext cx="3434526" cy="10206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smtClean="0">
                <a:solidFill>
                  <a:schemeClr val="bg1">
                    <a:lumMod val="50000"/>
                  </a:schemeClr>
                </a:solidFill>
              </a:rPr>
              <a:t>循环检查进程状态</a:t>
            </a:r>
            <a:endParaRPr kumimoji="1" lang="en-US" altLang="zh-CN" sz="200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en-US" altLang="zh-CN" sz="2000" smtClean="0">
                <a:solidFill>
                  <a:schemeClr val="bg1">
                    <a:lumMod val="50000"/>
                  </a:schemeClr>
                </a:solidFill>
              </a:rPr>
              <a:t>exit/</a:t>
            </a:r>
            <a:r>
              <a:rPr kumimoji="1" lang="en-US" altLang="zh-CN" sz="2000" err="1" smtClean="0">
                <a:solidFill>
                  <a:schemeClr val="bg1">
                    <a:lumMod val="50000"/>
                  </a:schemeClr>
                </a:solidFill>
              </a:rPr>
              <a:t>reconfig</a:t>
            </a:r>
            <a:r>
              <a:rPr kumimoji="1" lang="en-US" altLang="zh-CN" sz="200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kumimoji="1" lang="en-US" altLang="zh-CN" sz="2000" err="1" smtClean="0">
                <a:solidFill>
                  <a:schemeClr val="bg1">
                    <a:lumMod val="50000"/>
                  </a:schemeClr>
                </a:solidFill>
              </a:rPr>
              <a:t>changebinary</a:t>
            </a:r>
            <a:endParaRPr kumimoji="1" lang="en-US" altLang="zh-CN" sz="200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6908797" y="3490999"/>
            <a:ext cx="1611087" cy="8238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err="1" smtClean="0">
                <a:solidFill>
                  <a:schemeClr val="bg1">
                    <a:lumMod val="50000"/>
                  </a:schemeClr>
                </a:solidFill>
              </a:rPr>
              <a:t>processEventsAndTimers</a:t>
            </a:r>
            <a:endParaRPr kumimoji="1"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792682" y="4694733"/>
            <a:ext cx="1843316" cy="655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err="1" smtClean="0">
                <a:solidFill>
                  <a:schemeClr val="bg1">
                    <a:lumMod val="50000"/>
                  </a:schemeClr>
                </a:solidFill>
              </a:rPr>
              <a:t>checkSignalTag</a:t>
            </a:r>
            <a:endParaRPr kumimoji="1"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20111" y="2882670"/>
            <a:ext cx="161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 smtClean="0"/>
              <a:t>process_cycle</a:t>
            </a:r>
            <a:endParaRPr kumimoji="1" lang="zh-CN" altLang="en-US" sz="2000" dirty="0"/>
          </a:p>
        </p:txBody>
      </p:sp>
      <p:sp>
        <p:nvSpPr>
          <p:cNvPr id="20" name="圆角矩形 19"/>
          <p:cNvSpPr/>
          <p:nvPr/>
        </p:nvSpPr>
        <p:spPr>
          <a:xfrm>
            <a:off x="5820228" y="1262742"/>
            <a:ext cx="3730171" cy="473165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284681" y="1311529"/>
            <a:ext cx="2452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smtClean="0"/>
              <a:t>Worker</a:t>
            </a:r>
            <a:r>
              <a:rPr kumimoji="1" lang="zh-CN" altLang="en-US" sz="2400" smtClean="0"/>
              <a:t>工作流程</a:t>
            </a:r>
            <a:endParaRPr kumimoji="1" lang="zh-CN" altLang="en-US" sz="2400"/>
          </a:p>
        </p:txBody>
      </p:sp>
      <p:cxnSp>
        <p:nvCxnSpPr>
          <p:cNvPr id="4" name="直线箭头连接符 3"/>
          <p:cNvCxnSpPr>
            <a:stCxn id="15" idx="2"/>
            <a:endCxn id="15" idx="2"/>
          </p:cNvCxnSpPr>
          <p:nvPr/>
        </p:nvCxnSpPr>
        <p:spPr>
          <a:xfrm>
            <a:off x="2766311" y="4436784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>
            <a:stCxn id="13" idx="2"/>
            <a:endCxn id="14" idx="0"/>
          </p:cNvCxnSpPr>
          <p:nvPr/>
        </p:nvCxnSpPr>
        <p:spPr>
          <a:xfrm flipH="1">
            <a:off x="2766311" y="2383530"/>
            <a:ext cx="1" cy="33948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stCxn id="14" idx="2"/>
            <a:endCxn id="15" idx="0"/>
          </p:cNvCxnSpPr>
          <p:nvPr/>
        </p:nvCxnSpPr>
        <p:spPr>
          <a:xfrm>
            <a:off x="2766311" y="3439885"/>
            <a:ext cx="0" cy="31922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stCxn id="15" idx="2"/>
          </p:cNvCxnSpPr>
          <p:nvPr/>
        </p:nvCxnSpPr>
        <p:spPr>
          <a:xfrm>
            <a:off x="2766311" y="4436784"/>
            <a:ext cx="1" cy="4116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5" idx="3"/>
            <a:endCxn id="20" idx="1"/>
          </p:cNvCxnSpPr>
          <p:nvPr/>
        </p:nvCxnSpPr>
        <p:spPr>
          <a:xfrm flipV="1">
            <a:off x="4180114" y="3628571"/>
            <a:ext cx="1640114" cy="46937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541194" y="1088217"/>
            <a:ext cx="2452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Master</a:t>
            </a:r>
            <a:r>
              <a:rPr kumimoji="1" lang="zh-CN" altLang="en-US" sz="2400" dirty="0" smtClean="0"/>
              <a:t>工作流程</a:t>
            </a:r>
            <a:endParaRPr kumimoji="1" lang="zh-CN" altLang="en-US" sz="2400" dirty="0"/>
          </a:p>
        </p:txBody>
      </p:sp>
      <p:cxnSp>
        <p:nvCxnSpPr>
          <p:cNvPr id="29" name="直线箭头连接符 28"/>
          <p:cNvCxnSpPr>
            <a:stCxn id="10" idx="2"/>
            <a:endCxn id="12" idx="0"/>
          </p:cNvCxnSpPr>
          <p:nvPr/>
        </p:nvCxnSpPr>
        <p:spPr>
          <a:xfrm flipH="1">
            <a:off x="7656278" y="2554978"/>
            <a:ext cx="1" cy="27467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>
            <a:stCxn id="17" idx="2"/>
            <a:endCxn id="18" idx="0"/>
          </p:cNvCxnSpPr>
          <p:nvPr/>
        </p:nvCxnSpPr>
        <p:spPr>
          <a:xfrm flipH="1">
            <a:off x="7714340" y="4314851"/>
            <a:ext cx="1" cy="37988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940803" y="3438692"/>
            <a:ext cx="1759409" cy="120032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Accept</a:t>
            </a:r>
          </a:p>
          <a:p>
            <a:r>
              <a:rPr kumimoji="1" lang="en-US" altLang="zh-CN" dirty="0" err="1" smtClean="0">
                <a:solidFill>
                  <a:srgbClr val="FF0000"/>
                </a:solidFill>
              </a:rPr>
              <a:t>Recv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Request</a:t>
            </a:r>
          </a:p>
          <a:p>
            <a:r>
              <a:rPr kumimoji="1" lang="en-US" altLang="zh-CN" dirty="0" smtClean="0">
                <a:solidFill>
                  <a:srgbClr val="FF0000"/>
                </a:solidFill>
              </a:rPr>
              <a:t>Handle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Request</a:t>
            </a:r>
          </a:p>
          <a:p>
            <a:r>
              <a:rPr kumimoji="1" lang="en-US" altLang="zh-CN" dirty="0" smtClean="0">
                <a:solidFill>
                  <a:srgbClr val="FF0000"/>
                </a:solidFill>
              </a:rPr>
              <a:t>Send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Response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1429" y="2945370"/>
            <a:ext cx="1419136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rgbClr val="FF0000"/>
                </a:solidFill>
              </a:rPr>
              <a:t>Bind/Listen</a:t>
            </a:r>
            <a:endParaRPr kumimoji="1"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19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/>
      <p:bldP spid="28" grpId="1"/>
      <p:bldP spid="24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138" y="1021634"/>
            <a:ext cx="5359757" cy="5523528"/>
          </a:xfrm>
          <a:prstGeom prst="rect">
            <a:avLst/>
          </a:prstGeom>
        </p:spPr>
      </p:pic>
      <p:sp>
        <p:nvSpPr>
          <p:cNvPr id="10" name="标题 2"/>
          <p:cNvSpPr txBox="1">
            <a:spLocks/>
          </p:cNvSpPr>
          <p:nvPr/>
        </p:nvSpPr>
        <p:spPr>
          <a:xfrm>
            <a:off x="745588" y="420807"/>
            <a:ext cx="10058400" cy="5815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000" b="1" kern="1200" spc="-5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LanTingHeiS-EL-GB" charset="0"/>
              </a:defRPr>
            </a:lvl1pPr>
          </a:lstStyle>
          <a:p>
            <a:r>
              <a:rPr kumimoji="1" lang="en-US" altLang="zh-CN" sz="3200"/>
              <a:t>Nginx</a:t>
            </a:r>
            <a:r>
              <a:rPr kumimoji="1" lang="zh-CN" altLang="en-US" sz="3200"/>
              <a:t>基本架构</a:t>
            </a:r>
            <a:r>
              <a:rPr kumimoji="1" lang="en-US" altLang="zh-CN" sz="3200" smtClean="0"/>
              <a:t>—</a:t>
            </a:r>
            <a:r>
              <a:rPr kumimoji="1" lang="zh-CN" altLang="en-US" sz="3200" smtClean="0"/>
              <a:t>模块化</a:t>
            </a:r>
            <a:endParaRPr kumimoji="1" lang="zh-CN" altLang="en-US" sz="3200"/>
          </a:p>
        </p:txBody>
      </p:sp>
      <p:sp>
        <p:nvSpPr>
          <p:cNvPr id="7" name="文本框 6"/>
          <p:cNvSpPr txBox="1"/>
          <p:nvPr/>
        </p:nvSpPr>
        <p:spPr>
          <a:xfrm>
            <a:off x="518623" y="1330667"/>
            <a:ext cx="51535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高度模块化设计是</a:t>
            </a:r>
            <a:r>
              <a:rPr kumimoji="1" lang="en-US" altLang="zh-CN" sz="2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nginx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的架构基础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多层次多类别模块设计</a:t>
            </a:r>
            <a:endParaRPr kumimoji="1" lang="en-US" altLang="zh-CN" sz="14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配置模块的设计</a:t>
            </a:r>
            <a:endParaRPr kumimoji="1" lang="en-US" altLang="zh-CN" sz="20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模块独立</a:t>
            </a:r>
            <a:r>
              <a:rPr kumimoji="1"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解耦</a:t>
            </a:r>
            <a:endParaRPr kumimoji="1" lang="en-US" altLang="zh-CN" sz="20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高度抽象的模块接口</a:t>
            </a:r>
            <a:endParaRPr kumimoji="1" lang="en-US" altLang="zh-CN" sz="20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可以定制组装模块</a:t>
            </a:r>
            <a:endParaRPr kumimoji="1" lang="en-US" altLang="zh-CN" sz="20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4964" y="4738880"/>
            <a:ext cx="4764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nginx</a:t>
            </a:r>
            <a:r>
              <a:rPr lang="zh-CN" altLang="en-US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完全由多个不同功能，不同层次，不同类型且耦合度极低的模块</a:t>
            </a:r>
            <a:r>
              <a:rPr lang="zh-CN" altLang="en-US" sz="20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组成。</a:t>
            </a:r>
            <a:endParaRPr lang="en-US" altLang="zh-CN" sz="2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1444288" y="3073632"/>
            <a:ext cx="488838" cy="1419532"/>
          </a:xfrm>
          <a:prstGeom prst="round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smtClean="0">
                <a:solidFill>
                  <a:schemeClr val="bg1">
                    <a:lumMod val="50000"/>
                  </a:schemeClr>
                </a:solidFill>
              </a:rPr>
              <a:t>主框架</a:t>
            </a:r>
            <a:endParaRPr kumimoji="1" lang="zh-CN" altLang="en-US" sz="2000" b="1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" name="直线箭头连接符 11"/>
          <p:cNvCxnSpPr>
            <a:stCxn id="11" idx="1"/>
            <a:endCxn id="4" idx="3"/>
          </p:cNvCxnSpPr>
          <p:nvPr/>
        </p:nvCxnSpPr>
        <p:spPr>
          <a:xfrm flipH="1">
            <a:off x="11031895" y="3783398"/>
            <a:ext cx="4123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6004152" y="1070019"/>
            <a:ext cx="782410" cy="2606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6085114" y="2651175"/>
            <a:ext cx="782410" cy="2606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5970812" y="4608556"/>
            <a:ext cx="782410" cy="2606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5885082" y="6051603"/>
            <a:ext cx="782410" cy="2606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9914178" y="1593903"/>
            <a:ext cx="782410" cy="2606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963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5588" y="420807"/>
            <a:ext cx="10058400" cy="581516"/>
          </a:xfrm>
        </p:spPr>
        <p:txBody>
          <a:bodyPr/>
          <a:lstStyle/>
          <a:p>
            <a:r>
              <a:rPr kumimoji="1" lang="en-US" altLang="zh-CN" sz="3200"/>
              <a:t>Nginx</a:t>
            </a:r>
            <a:r>
              <a:rPr kumimoji="1" lang="zh-CN" altLang="en-US" sz="3200"/>
              <a:t>基本架构</a:t>
            </a:r>
            <a:r>
              <a:rPr kumimoji="1" lang="en-US" altLang="zh-CN" sz="3200"/>
              <a:t>—</a:t>
            </a:r>
            <a:r>
              <a:rPr kumimoji="1" lang="zh-CN" altLang="en-US" sz="3200" smtClean="0"/>
              <a:t>事件驱动架构</a:t>
            </a:r>
            <a:r>
              <a:rPr kumimoji="1" lang="en-US" altLang="zh-CN" sz="3200" smtClean="0"/>
              <a:t>+</a:t>
            </a:r>
            <a:r>
              <a:rPr kumimoji="1" lang="zh-CN" altLang="en-US" sz="3200" smtClean="0"/>
              <a:t>全异步非阻塞</a:t>
            </a:r>
            <a:endParaRPr kumimoji="1" lang="zh-CN" altLang="en-US" sz="3200"/>
          </a:p>
        </p:txBody>
      </p:sp>
      <p:sp>
        <p:nvSpPr>
          <p:cNvPr id="5" name="圆角矩形 4"/>
          <p:cNvSpPr/>
          <p:nvPr/>
        </p:nvSpPr>
        <p:spPr>
          <a:xfrm>
            <a:off x="1064120" y="2707771"/>
            <a:ext cx="1939332" cy="7168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smtClean="0">
                <a:solidFill>
                  <a:schemeClr val="bg1">
                    <a:lumMod val="50000"/>
                  </a:schemeClr>
                </a:solidFill>
              </a:rPr>
              <a:t>事件发生源</a:t>
            </a:r>
            <a:endParaRPr kumimoji="1" lang="en-US" altLang="zh-CN" sz="200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566976" y="2707771"/>
            <a:ext cx="1939332" cy="7168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smtClean="0">
                <a:solidFill>
                  <a:schemeClr val="bg1">
                    <a:lumMod val="50000"/>
                  </a:schemeClr>
                </a:solidFill>
              </a:rPr>
              <a:t>事件收集器</a:t>
            </a:r>
            <a:endParaRPr kumimoji="1" lang="en-US" altLang="zh-CN" sz="200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616734" y="2718062"/>
            <a:ext cx="1863634" cy="7168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smtClean="0">
                <a:solidFill>
                  <a:schemeClr val="bg1">
                    <a:lumMod val="50000"/>
                  </a:schemeClr>
                </a:solidFill>
              </a:rPr>
              <a:t>事件</a:t>
            </a:r>
            <a:r>
              <a:rPr kumimoji="1" lang="zh-CN" altLang="en-US" sz="2000" smtClean="0">
                <a:solidFill>
                  <a:schemeClr val="tx1"/>
                </a:solidFill>
              </a:rPr>
              <a:t>处理</a:t>
            </a:r>
            <a:r>
              <a:rPr kumimoji="1" lang="zh-CN" altLang="en-US" sz="2000" smtClean="0">
                <a:solidFill>
                  <a:schemeClr val="bg1">
                    <a:lumMod val="50000"/>
                  </a:schemeClr>
                </a:solidFill>
              </a:rPr>
              <a:t>器</a:t>
            </a:r>
            <a:endParaRPr kumimoji="1" lang="en-US" altLang="zh-CN" sz="200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" name="直线箭头连接符 10"/>
          <p:cNvCxnSpPr>
            <a:stCxn id="5" idx="3"/>
            <a:endCxn id="6" idx="1"/>
          </p:cNvCxnSpPr>
          <p:nvPr/>
        </p:nvCxnSpPr>
        <p:spPr>
          <a:xfrm>
            <a:off x="3003452" y="3066208"/>
            <a:ext cx="156352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6" idx="3"/>
            <a:endCxn id="7" idx="1"/>
          </p:cNvCxnSpPr>
          <p:nvPr/>
        </p:nvCxnSpPr>
        <p:spPr>
          <a:xfrm>
            <a:off x="6506308" y="3066208"/>
            <a:ext cx="1110426" cy="1029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194705" y="2733302"/>
            <a:ext cx="1192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产生事件</a:t>
            </a:r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506308" y="2718062"/>
            <a:ext cx="1192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分发事件</a:t>
            </a: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55320" y="1164483"/>
            <a:ext cx="9556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事件</a:t>
            </a:r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驱动</a:t>
            </a:r>
            <a:r>
              <a:rPr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架构</a:t>
            </a:r>
            <a:endParaRPr lang="en-US" altLang="zh-CN" sz="240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由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一些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事件发生源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来产生事件，由一个或多个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事件收集器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来收集，分发事件，然后许多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事件处理器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会注册自己感兴趣的事件，同时会消费这些</a:t>
            </a:r>
            <a:r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事件。</a:t>
            </a:r>
            <a:endParaRPr lang="en-US" altLang="zh-CN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7947" y="3921467"/>
            <a:ext cx="78250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多阶段异步处理</a:t>
            </a:r>
            <a:r>
              <a:rPr kumimoji="1" lang="en-US" altLang="zh-CN" sz="240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找到处理流程中的阻塞方法</a:t>
            </a:r>
            <a:endParaRPr kumimoji="1" lang="en-US" altLang="zh-CN" sz="140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00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按触发事件分阶段</a:t>
            </a:r>
            <a:endParaRPr kumimoji="1" lang="en-US" altLang="zh-CN" sz="200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00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按时间分解多阶段</a:t>
            </a:r>
            <a:endParaRPr kumimoji="1" lang="en-US" altLang="zh-CN" sz="200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00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分阶段触发网络</a:t>
            </a:r>
            <a:r>
              <a:rPr kumimoji="1" lang="en-US" altLang="zh-CN" sz="200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200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时间事件</a:t>
            </a:r>
            <a:endParaRPr kumimoji="1" lang="en-US" altLang="zh-CN" sz="200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00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独立进程执行阻塞方法</a:t>
            </a:r>
            <a:r>
              <a:rPr kumimoji="1" lang="en-US" altLang="zh-CN" sz="200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zh-CN" altLang="en-US" sz="200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第三方服务</a:t>
            </a:r>
            <a:endParaRPr kumimoji="1" lang="en-US" altLang="zh-CN" sz="200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en-US" altLang="zh-CN" sz="200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386041" y="4644049"/>
            <a:ext cx="25668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优势</a:t>
            </a:r>
            <a:endParaRPr kumimoji="1" lang="en-US" altLang="zh-CN" sz="200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00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极大提高网络性能</a:t>
            </a:r>
            <a:endParaRPr kumimoji="1" lang="en-US" altLang="zh-CN" sz="2000" smtClean="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00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进程全力运转</a:t>
            </a:r>
            <a:endParaRPr kumimoji="1" lang="zh-CN" altLang="en-US" sz="200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142182" y="2512716"/>
            <a:ext cx="2788920" cy="141470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942784" y="3566160"/>
            <a:ext cx="1268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rgbClr val="FF0000"/>
                </a:solidFill>
              </a:rPr>
              <a:t>事件模型</a:t>
            </a:r>
            <a:endParaRPr kumimoji="1"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7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 animBg="1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5588" y="420807"/>
            <a:ext cx="10058400" cy="581516"/>
          </a:xfrm>
        </p:spPr>
        <p:txBody>
          <a:bodyPr/>
          <a:lstStyle/>
          <a:p>
            <a:r>
              <a:rPr kumimoji="1" lang="zh-CN" altLang="en-US" sz="3200" smtClean="0"/>
              <a:t>事件模型</a:t>
            </a:r>
            <a:r>
              <a:rPr kumimoji="1" lang="en-US" altLang="zh-CN" sz="3200" smtClean="0"/>
              <a:t>—</a:t>
            </a:r>
            <a:r>
              <a:rPr kumimoji="1" lang="en-US" altLang="zh-CN" sz="3200" err="1" smtClean="0"/>
              <a:t>epoll</a:t>
            </a:r>
            <a:endParaRPr kumimoji="1" lang="zh-CN" altLang="en-US" sz="3200"/>
          </a:p>
        </p:txBody>
      </p:sp>
      <p:sp>
        <p:nvSpPr>
          <p:cNvPr id="4" name="圆角矩形 3"/>
          <p:cNvSpPr/>
          <p:nvPr/>
        </p:nvSpPr>
        <p:spPr>
          <a:xfrm>
            <a:off x="1091717" y="2057400"/>
            <a:ext cx="112776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服务员</a:t>
            </a:r>
            <a:r>
              <a:rPr kumimoji="1" lang="en-US" altLang="zh-CN" smtClean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  <a:p>
            <a:pPr algn="ctr"/>
            <a:r>
              <a:rPr kumimoji="1" lang="zh-CN" altLang="en-US" sz="1400" smtClean="0"/>
              <a:t>进程</a:t>
            </a:r>
            <a:r>
              <a:rPr kumimoji="1" lang="en-US" altLang="zh-CN" sz="1400" smtClean="0"/>
              <a:t>1</a:t>
            </a:r>
            <a:endParaRPr kumimoji="1" lang="zh-CN" altLang="en-US" sz="1400"/>
          </a:p>
        </p:txBody>
      </p:sp>
      <p:sp>
        <p:nvSpPr>
          <p:cNvPr id="5" name="椭圆 4"/>
          <p:cNvSpPr/>
          <p:nvPr/>
        </p:nvSpPr>
        <p:spPr>
          <a:xfrm>
            <a:off x="1031929" y="3368040"/>
            <a:ext cx="1247336" cy="655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客户</a:t>
            </a:r>
            <a:r>
              <a:rPr kumimoji="1" lang="en-US" altLang="zh-CN" smtClean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  <a:p>
            <a:pPr algn="ctr"/>
            <a:r>
              <a:rPr kumimoji="1" lang="zh-CN" altLang="en-US" sz="1400" smtClean="0"/>
              <a:t>连接</a:t>
            </a:r>
            <a:r>
              <a:rPr kumimoji="1" lang="en-US" altLang="zh-CN" sz="1400" smtClean="0"/>
              <a:t>fd1</a:t>
            </a:r>
            <a:endParaRPr kumimoji="1" lang="zh-CN" altLang="en-US" sz="1400"/>
          </a:p>
        </p:txBody>
      </p:sp>
      <p:sp>
        <p:nvSpPr>
          <p:cNvPr id="14" name="文本框 13"/>
          <p:cNvSpPr txBox="1"/>
          <p:nvPr/>
        </p:nvSpPr>
        <p:spPr>
          <a:xfrm>
            <a:off x="578534" y="1230868"/>
            <a:ext cx="5744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类比：服务员收集客户请求并提供服务</a:t>
            </a:r>
            <a:endParaRPr kumimoji="1" lang="zh-CN" altLang="en-US" sz="200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6" name="直线箭头连接符 15"/>
          <p:cNvCxnSpPr>
            <a:stCxn id="4" idx="2"/>
            <a:endCxn id="5" idx="0"/>
          </p:cNvCxnSpPr>
          <p:nvPr/>
        </p:nvCxnSpPr>
        <p:spPr>
          <a:xfrm>
            <a:off x="1655597" y="2743200"/>
            <a:ext cx="0" cy="62484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2509037" y="2057400"/>
            <a:ext cx="112776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服务员</a:t>
            </a:r>
            <a:r>
              <a:rPr kumimoji="1" lang="en-US" altLang="zh-CN">
                <a:solidFill>
                  <a:schemeClr val="bg1">
                    <a:lumMod val="50000"/>
                  </a:schemeClr>
                </a:solidFill>
              </a:rPr>
              <a:t>2</a:t>
            </a:r>
            <a:endParaRPr kumimoji="1" lang="en-US" altLang="zh-CN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zh-CN" altLang="en-US" sz="1400" smtClean="0"/>
              <a:t>进程</a:t>
            </a:r>
            <a:r>
              <a:rPr kumimoji="1" lang="en-US" altLang="zh-CN" sz="1400" smtClean="0"/>
              <a:t>2</a:t>
            </a:r>
            <a:endParaRPr kumimoji="1" lang="zh-CN" altLang="en-US" sz="1400"/>
          </a:p>
        </p:txBody>
      </p:sp>
      <p:sp>
        <p:nvSpPr>
          <p:cNvPr id="28" name="椭圆 27"/>
          <p:cNvSpPr/>
          <p:nvPr/>
        </p:nvSpPr>
        <p:spPr>
          <a:xfrm>
            <a:off x="2449249" y="3383280"/>
            <a:ext cx="1247336" cy="655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客户</a:t>
            </a:r>
            <a:r>
              <a:rPr kumimoji="1" lang="en-US" altLang="zh-CN">
                <a:solidFill>
                  <a:schemeClr val="bg1">
                    <a:lumMod val="50000"/>
                  </a:schemeClr>
                </a:solidFill>
              </a:rPr>
              <a:t>2</a:t>
            </a:r>
            <a:endParaRPr kumimoji="1" lang="en-US" altLang="zh-CN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zh-CN" altLang="en-US" sz="1400" smtClean="0"/>
              <a:t>连接</a:t>
            </a:r>
            <a:r>
              <a:rPr kumimoji="1" lang="en-US" altLang="zh-CN" sz="1400" smtClean="0"/>
              <a:t>fd2</a:t>
            </a:r>
            <a:endParaRPr kumimoji="1" lang="zh-CN" altLang="en-US" sz="1400"/>
          </a:p>
        </p:txBody>
      </p:sp>
      <p:sp>
        <p:nvSpPr>
          <p:cNvPr id="30" name="圆角矩形 29"/>
          <p:cNvSpPr/>
          <p:nvPr/>
        </p:nvSpPr>
        <p:spPr>
          <a:xfrm>
            <a:off x="3972077" y="2057400"/>
            <a:ext cx="112776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服务员</a:t>
            </a:r>
            <a:r>
              <a:rPr kumimoji="1" lang="en-US" altLang="zh-CN" smtClean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  <a:p>
            <a:pPr algn="ctr"/>
            <a:r>
              <a:rPr kumimoji="1" lang="zh-CN" altLang="en-US" sz="1400" smtClean="0"/>
              <a:t>进程</a:t>
            </a:r>
            <a:r>
              <a:rPr kumimoji="1" lang="en-US" altLang="zh-CN" sz="1400"/>
              <a:t>3</a:t>
            </a:r>
            <a:endParaRPr kumimoji="1" lang="zh-CN" altLang="en-US" sz="1400"/>
          </a:p>
        </p:txBody>
      </p:sp>
      <p:sp>
        <p:nvSpPr>
          <p:cNvPr id="31" name="椭圆 30"/>
          <p:cNvSpPr/>
          <p:nvPr/>
        </p:nvSpPr>
        <p:spPr>
          <a:xfrm>
            <a:off x="3912289" y="3352800"/>
            <a:ext cx="1247336" cy="655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</a:rPr>
              <a:t>客户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kumimoji="1"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zh-CN" altLang="en-US" sz="1400" dirty="0" smtClean="0"/>
              <a:t>连接</a:t>
            </a:r>
            <a:r>
              <a:rPr kumimoji="1" lang="en-US" altLang="zh-CN" sz="1400" dirty="0" smtClean="0"/>
              <a:t>fd3</a:t>
            </a:r>
            <a:endParaRPr kumimoji="1" lang="zh-CN" altLang="en-US" sz="1400" dirty="0"/>
          </a:p>
        </p:txBody>
      </p:sp>
      <p:cxnSp>
        <p:nvCxnSpPr>
          <p:cNvPr id="32" name="直线箭头连接符 31"/>
          <p:cNvCxnSpPr>
            <a:endCxn id="31" idx="0"/>
          </p:cNvCxnSpPr>
          <p:nvPr/>
        </p:nvCxnSpPr>
        <p:spPr>
          <a:xfrm>
            <a:off x="4535957" y="2743200"/>
            <a:ext cx="0" cy="60960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7944479" y="2023403"/>
            <a:ext cx="112776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服务员</a:t>
            </a:r>
            <a:r>
              <a:rPr kumimoji="1" lang="en-US" altLang="zh-CN" smtClean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  <a:p>
            <a:pPr algn="ctr"/>
            <a:r>
              <a:rPr kumimoji="1" lang="zh-CN" altLang="en-US" sz="1400" smtClean="0"/>
              <a:t>进程</a:t>
            </a:r>
            <a:r>
              <a:rPr kumimoji="1" lang="en-US" altLang="zh-CN" sz="1400"/>
              <a:t>1</a:t>
            </a:r>
            <a:endParaRPr kumimoji="1" lang="zh-CN" altLang="en-US" sz="1400"/>
          </a:p>
        </p:txBody>
      </p:sp>
      <p:cxnSp>
        <p:nvCxnSpPr>
          <p:cNvPr id="34" name="直线箭头连接符 33"/>
          <p:cNvCxnSpPr>
            <a:stCxn id="33" idx="2"/>
            <a:endCxn id="37" idx="0"/>
          </p:cNvCxnSpPr>
          <p:nvPr/>
        </p:nvCxnSpPr>
        <p:spPr>
          <a:xfrm flipH="1">
            <a:off x="7197208" y="2709203"/>
            <a:ext cx="1311151" cy="66317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6573540" y="3372381"/>
            <a:ext cx="1247336" cy="655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</a:rPr>
              <a:t>客户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  <a:p>
            <a:pPr algn="ctr"/>
            <a:r>
              <a:rPr kumimoji="1" lang="zh-CN" altLang="en-US" sz="1400" dirty="0" smtClean="0"/>
              <a:t>连接</a:t>
            </a:r>
            <a:r>
              <a:rPr kumimoji="1" lang="en-US" altLang="zh-CN" sz="1400" dirty="0" smtClean="0"/>
              <a:t>fd1</a:t>
            </a:r>
            <a:endParaRPr kumimoji="1" lang="zh-CN" altLang="en-US" sz="1400" dirty="0"/>
          </a:p>
        </p:txBody>
      </p:sp>
      <p:sp>
        <p:nvSpPr>
          <p:cNvPr id="39" name="椭圆 38"/>
          <p:cNvSpPr/>
          <p:nvPr/>
        </p:nvSpPr>
        <p:spPr>
          <a:xfrm>
            <a:off x="8013354" y="3365569"/>
            <a:ext cx="1247336" cy="655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</a:rPr>
              <a:t>客户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pPr algn="ctr"/>
            <a:r>
              <a:rPr kumimoji="1" lang="zh-CN" altLang="en-US" sz="1400" dirty="0" smtClean="0"/>
              <a:t>连接</a:t>
            </a:r>
            <a:r>
              <a:rPr kumimoji="1" lang="en-US" altLang="zh-CN" sz="1400" dirty="0" smtClean="0"/>
              <a:t>fd2</a:t>
            </a:r>
            <a:endParaRPr kumimoji="1" lang="zh-CN" altLang="en-US" sz="1400" dirty="0"/>
          </a:p>
        </p:txBody>
      </p:sp>
      <p:sp>
        <p:nvSpPr>
          <p:cNvPr id="40" name="椭圆 39"/>
          <p:cNvSpPr/>
          <p:nvPr/>
        </p:nvSpPr>
        <p:spPr>
          <a:xfrm>
            <a:off x="9461247" y="3335089"/>
            <a:ext cx="1247336" cy="655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</a:rPr>
              <a:t>客户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kumimoji="1"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zh-CN" altLang="en-US" sz="1400" dirty="0" smtClean="0"/>
              <a:t>连接</a:t>
            </a:r>
            <a:r>
              <a:rPr kumimoji="1" lang="en-US" altLang="zh-CN" sz="1400" dirty="0" smtClean="0"/>
              <a:t>fd1</a:t>
            </a:r>
            <a:endParaRPr kumimoji="1" lang="zh-CN" altLang="en-US" sz="1400" dirty="0"/>
          </a:p>
        </p:txBody>
      </p:sp>
      <p:sp>
        <p:nvSpPr>
          <p:cNvPr id="41" name="圆角矩形 40"/>
          <p:cNvSpPr/>
          <p:nvPr/>
        </p:nvSpPr>
        <p:spPr>
          <a:xfrm>
            <a:off x="871323" y="1826588"/>
            <a:ext cx="4571122" cy="2364411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6381062" y="1835314"/>
            <a:ext cx="4571122" cy="2364411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3" name="直线箭头连接符 42"/>
          <p:cNvCxnSpPr>
            <a:stCxn id="33" idx="2"/>
            <a:endCxn id="39" idx="0"/>
          </p:cNvCxnSpPr>
          <p:nvPr/>
        </p:nvCxnSpPr>
        <p:spPr>
          <a:xfrm>
            <a:off x="8508359" y="2709203"/>
            <a:ext cx="128663" cy="65636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>
            <a:stCxn id="33" idx="2"/>
            <a:endCxn id="40" idx="0"/>
          </p:cNvCxnSpPr>
          <p:nvPr/>
        </p:nvCxnSpPr>
        <p:spPr>
          <a:xfrm>
            <a:off x="8508359" y="2709203"/>
            <a:ext cx="1576556" cy="62588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 rot="4647145">
            <a:off x="8195793" y="2765361"/>
            <a:ext cx="759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</a:rPr>
              <a:t>买单</a:t>
            </a:r>
            <a:endParaRPr kumimoji="1"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en-US" altLang="zh-CN" dirty="0" smtClean="0">
                <a:solidFill>
                  <a:schemeClr val="bg1"/>
                </a:solidFill>
              </a:rPr>
              <a:t>write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 rot="20034470">
            <a:off x="7463035" y="2623002"/>
            <a:ext cx="1053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点菜</a:t>
            </a:r>
            <a:endParaRPr kumimoji="1" lang="en-US" altLang="zh-CN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en-US" altLang="zh-CN" smtClean="0">
                <a:solidFill>
                  <a:schemeClr val="bg1"/>
                </a:solidFill>
              </a:rPr>
              <a:t>read</a:t>
            </a:r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 rot="1765660">
            <a:off x="8924369" y="2703789"/>
            <a:ext cx="759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买单</a:t>
            </a:r>
            <a:endParaRPr kumimoji="1" lang="en-US" altLang="zh-CN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en-US" altLang="zh-CN" smtClean="0">
                <a:solidFill>
                  <a:schemeClr val="bg1"/>
                </a:solidFill>
              </a:rPr>
              <a:t>write</a:t>
            </a:r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289763" y="2758440"/>
            <a:ext cx="259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服务</a:t>
            </a:r>
            <a:endParaRPr kumimoji="1"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661363" y="2727960"/>
            <a:ext cx="259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服务</a:t>
            </a:r>
            <a:endParaRPr kumimoji="1"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124403" y="2712720"/>
            <a:ext cx="259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服务</a:t>
            </a:r>
            <a:endParaRPr kumimoji="1"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72" name="直线箭头连接符 71"/>
          <p:cNvCxnSpPr>
            <a:stCxn id="27" idx="2"/>
          </p:cNvCxnSpPr>
          <p:nvPr/>
        </p:nvCxnSpPr>
        <p:spPr>
          <a:xfrm>
            <a:off x="3072917" y="2743200"/>
            <a:ext cx="0" cy="66157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/>
        </p:nvSpPr>
        <p:spPr>
          <a:xfrm>
            <a:off x="1961569" y="4434840"/>
            <a:ext cx="242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Select</a:t>
            </a:r>
            <a:r>
              <a:rPr kumimoji="1" lang="zh-CN" altLang="en-US" smtClean="0"/>
              <a:t>事件模型</a:t>
            </a:r>
            <a:endParaRPr kumimoji="1" lang="zh-CN" altLang="en-US"/>
          </a:p>
        </p:txBody>
      </p:sp>
      <p:sp>
        <p:nvSpPr>
          <p:cNvPr id="75" name="文本框 74"/>
          <p:cNvSpPr txBox="1"/>
          <p:nvPr/>
        </p:nvSpPr>
        <p:spPr>
          <a:xfrm>
            <a:off x="7762831" y="4387814"/>
            <a:ext cx="242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err="1" smtClean="0"/>
              <a:t>epoll</a:t>
            </a:r>
            <a:r>
              <a:rPr kumimoji="1" lang="zh-CN" altLang="en-US" smtClean="0"/>
              <a:t>事件模型</a:t>
            </a:r>
            <a:endParaRPr kumimoji="1"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845857" y="5181600"/>
            <a:ext cx="1904926" cy="899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网卡</a:t>
            </a:r>
            <a:endParaRPr kumimoji="1" lang="en-US" altLang="zh-CN"/>
          </a:p>
          <a:p>
            <a:pPr algn="ctr"/>
            <a:r>
              <a:rPr kumimoji="1" lang="en-US" altLang="zh-CN" err="1" smtClean="0"/>
              <a:t>epoll_callback</a:t>
            </a:r>
            <a:endParaRPr kumimoji="1"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4038600" y="5181600"/>
            <a:ext cx="1872251" cy="853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err="1" smtClean="0"/>
              <a:t>epoll_wait</a:t>
            </a:r>
            <a:endParaRPr kumimoji="1"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7199437" y="5155544"/>
            <a:ext cx="2313532" cy="899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err="1" smtClean="0"/>
              <a:t>Read_event_handler</a:t>
            </a:r>
            <a:endParaRPr kumimoji="1" lang="en-US" altLang="zh-CN" smtClean="0"/>
          </a:p>
          <a:p>
            <a:pPr algn="ctr"/>
            <a:r>
              <a:rPr kumimoji="1" lang="en-US" altLang="zh-CN" err="1" smtClean="0"/>
              <a:t>Write_event_handler</a:t>
            </a:r>
            <a:endParaRPr kumimoji="1" lang="zh-CN" altLang="en-US"/>
          </a:p>
        </p:txBody>
      </p:sp>
      <p:cxnSp>
        <p:nvCxnSpPr>
          <p:cNvPr id="80" name="直线箭头连接符 79"/>
          <p:cNvCxnSpPr>
            <a:stCxn id="76" idx="3"/>
            <a:endCxn id="77" idx="2"/>
          </p:cNvCxnSpPr>
          <p:nvPr/>
        </p:nvCxnSpPr>
        <p:spPr>
          <a:xfrm flipV="1">
            <a:off x="2750783" y="5608320"/>
            <a:ext cx="1287817" cy="2286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箭头连接符 81"/>
          <p:cNvCxnSpPr>
            <a:stCxn id="77" idx="6"/>
            <a:endCxn id="78" idx="1"/>
          </p:cNvCxnSpPr>
          <p:nvPr/>
        </p:nvCxnSpPr>
        <p:spPr>
          <a:xfrm flipV="1">
            <a:off x="5910851" y="5605124"/>
            <a:ext cx="1288586" cy="319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2559849" y="5281958"/>
            <a:ext cx="180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mtClean="0"/>
              <a:t>Notify</a:t>
            </a:r>
          </a:p>
          <a:p>
            <a:r>
              <a:rPr kumimoji="1" lang="en-US" altLang="zh-CN">
                <a:solidFill>
                  <a:schemeClr val="bg2"/>
                </a:solidFill>
              </a:rPr>
              <a:t>r</a:t>
            </a:r>
            <a:r>
              <a:rPr kumimoji="1" lang="en-US" altLang="zh-CN" smtClean="0">
                <a:solidFill>
                  <a:schemeClr val="bg2"/>
                </a:solidFill>
              </a:rPr>
              <a:t>ead/write</a:t>
            </a:r>
            <a:r>
              <a:rPr kumimoji="1" lang="zh-CN" altLang="en-US" smtClean="0">
                <a:solidFill>
                  <a:schemeClr val="bg2"/>
                </a:solidFill>
              </a:rPr>
              <a:t> </a:t>
            </a:r>
            <a:r>
              <a:rPr kumimoji="1" lang="en-US" altLang="zh-CN" smtClean="0">
                <a:solidFill>
                  <a:schemeClr val="bg2"/>
                </a:solidFill>
              </a:rPr>
              <a:t>event</a:t>
            </a:r>
            <a:endParaRPr kumimoji="1" lang="zh-CN" altLang="en-US">
              <a:solidFill>
                <a:schemeClr val="bg2"/>
              </a:solidFill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5918985" y="5280652"/>
            <a:ext cx="147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Call</a:t>
            </a:r>
            <a:r>
              <a:rPr kumimoji="1" lang="zh-CN" altLang="en-US" smtClean="0"/>
              <a:t> </a:t>
            </a:r>
            <a:r>
              <a:rPr kumimoji="1" lang="en-US" altLang="zh-CN" smtClean="0"/>
              <a:t>handler</a:t>
            </a:r>
          </a:p>
        </p:txBody>
      </p:sp>
    </p:spTree>
    <p:extLst>
      <p:ext uri="{BB962C8B-B14F-4D97-AF65-F5344CB8AC3E}">
        <p14:creationId xmlns:p14="http://schemas.microsoft.com/office/powerpoint/2010/main" val="189506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83" grpId="0"/>
      <p:bldP spid="9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5588" y="420807"/>
            <a:ext cx="10058400" cy="581516"/>
          </a:xfrm>
        </p:spPr>
        <p:txBody>
          <a:bodyPr/>
          <a:lstStyle/>
          <a:p>
            <a:r>
              <a:rPr kumimoji="1" lang="zh-CN" altLang="en-US" sz="3200" smtClean="0"/>
              <a:t>事件模型</a:t>
            </a:r>
            <a:r>
              <a:rPr kumimoji="1" lang="en-US" altLang="zh-CN" sz="3200" smtClean="0"/>
              <a:t>—</a:t>
            </a:r>
            <a:r>
              <a:rPr kumimoji="1" lang="zh-CN" altLang="en-US" sz="3200" smtClean="0"/>
              <a:t>事件循环</a:t>
            </a:r>
            <a:endParaRPr kumimoji="1" lang="zh-CN" altLang="en-US" sz="3200"/>
          </a:p>
        </p:txBody>
      </p:sp>
      <p:sp>
        <p:nvSpPr>
          <p:cNvPr id="4" name="矩形 3"/>
          <p:cNvSpPr/>
          <p:nvPr/>
        </p:nvSpPr>
        <p:spPr>
          <a:xfrm>
            <a:off x="8028122" y="1002323"/>
            <a:ext cx="2216257" cy="1177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err="1" smtClean="0">
                <a:solidFill>
                  <a:schemeClr val="bg1">
                    <a:lumMod val="50000"/>
                  </a:schemeClr>
                </a:solidFill>
              </a:rPr>
              <a:t>getEvents</a:t>
            </a:r>
            <a:endParaRPr kumimoji="1" lang="en-US" altLang="zh-CN" sz="240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en-US" altLang="zh-CN" err="1"/>
              <a:t>e</a:t>
            </a:r>
            <a:r>
              <a:rPr kumimoji="1" lang="en-US" altLang="zh-CN" err="1" smtClean="0"/>
              <a:t>poll_wait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028122" y="2673557"/>
            <a:ext cx="2216257" cy="1177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err="1" smtClean="0">
                <a:solidFill>
                  <a:schemeClr val="tx2"/>
                </a:solidFill>
              </a:rPr>
              <a:t>processEvents</a:t>
            </a:r>
            <a:endParaRPr kumimoji="1" lang="en-US" altLang="zh-CN" sz="2400" smtClean="0">
              <a:solidFill>
                <a:schemeClr val="tx2"/>
              </a:solidFill>
            </a:endParaRPr>
          </a:p>
          <a:p>
            <a:pPr algn="ctr"/>
            <a:r>
              <a:rPr kumimoji="1" lang="en-US" altLang="zh-CN"/>
              <a:t>e</a:t>
            </a:r>
            <a:r>
              <a:rPr kumimoji="1" lang="en-US" altLang="zh-CN" smtClean="0"/>
              <a:t>vent-&gt;handler</a:t>
            </a:r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028122" y="4344791"/>
            <a:ext cx="2216257" cy="1177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err="1" smtClean="0">
                <a:solidFill>
                  <a:schemeClr val="tx2"/>
                </a:solidFill>
              </a:rPr>
              <a:t>expireTimers</a:t>
            </a:r>
            <a:endParaRPr kumimoji="1" lang="en-US" altLang="zh-CN" sz="2400" smtClean="0">
              <a:solidFill>
                <a:schemeClr val="tx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7759" y="1408989"/>
            <a:ext cx="55285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Font typeface="Arial" charset="0"/>
              <a:buChar char="•"/>
              <a:defRPr/>
            </a:pPr>
            <a:r>
              <a:rPr lang="zh-CN" altLang="en-US" sz="240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创建</a:t>
            </a:r>
            <a:r>
              <a:rPr lang="en-US" altLang="zh-CN" sz="2400" err="1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epoll</a:t>
            </a:r>
            <a:r>
              <a:rPr lang="zh-CN" altLang="en-US" sz="240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对象</a:t>
            </a:r>
            <a:endParaRPr lang="en-US" altLang="zh-CN" sz="240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buFont typeface="Arial" charset="0"/>
              <a:buChar char="•"/>
              <a:defRPr/>
            </a:pPr>
            <a:r>
              <a:rPr kumimoji="1" lang="en-US" altLang="zh-CN" sz="200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</a:t>
            </a:r>
            <a:r>
              <a:rPr kumimoji="1" lang="en-US" altLang="zh-CN" sz="200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pfd</a:t>
            </a:r>
            <a:r>
              <a:rPr kumimoji="1" lang="en-US" altLang="zh-CN" sz="20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=  </a:t>
            </a:r>
            <a:r>
              <a:rPr kumimoji="1" lang="en-US" altLang="zh-CN" sz="200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epoll_create</a:t>
            </a:r>
            <a:r>
              <a:rPr kumimoji="1" lang="en-US" altLang="zh-CN" sz="20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en-US" altLang="zh-CN" sz="200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int</a:t>
            </a:r>
            <a:r>
              <a:rPr kumimoji="1" lang="en-US" altLang="zh-CN" sz="20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size)</a:t>
            </a:r>
            <a:endParaRPr lang="en-US" altLang="zh-CN" sz="240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defTabSz="914400">
              <a:buFont typeface="Arial" charset="0"/>
              <a:buChar char="•"/>
              <a:defRPr/>
            </a:pPr>
            <a:endParaRPr lang="en-US" altLang="zh-CN" sz="240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defTabSz="914400">
              <a:buFont typeface="Arial" charset="0"/>
              <a:buChar char="•"/>
              <a:defRPr/>
            </a:pPr>
            <a:r>
              <a:rPr lang="zh-CN" altLang="en-US" sz="240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添加</a:t>
            </a:r>
            <a:r>
              <a:rPr lang="en-US" altLang="zh-CN" sz="240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240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修改</a:t>
            </a:r>
            <a:r>
              <a:rPr lang="en-US" altLang="zh-CN" sz="240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240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删除事件到</a:t>
            </a:r>
            <a:r>
              <a:rPr lang="en-US" altLang="zh-CN" sz="2400" err="1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epoll</a:t>
            </a:r>
            <a:r>
              <a:rPr lang="zh-CN" altLang="en-US" sz="240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队列</a:t>
            </a:r>
            <a:endParaRPr lang="en-US" altLang="zh-CN" sz="240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buFont typeface="Arial" charset="0"/>
              <a:buChar char="•"/>
              <a:defRPr/>
            </a:pPr>
            <a:r>
              <a:rPr kumimoji="1" lang="en-US" altLang="zh-CN" sz="200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epoll_ctl</a:t>
            </a:r>
            <a:r>
              <a:rPr kumimoji="1" lang="en-US" altLang="zh-CN" sz="20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en-US" altLang="zh-CN" sz="200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epfd</a:t>
            </a:r>
            <a:r>
              <a:rPr kumimoji="1" lang="en-US" altLang="zh-CN" sz="20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, op, </a:t>
            </a:r>
            <a:r>
              <a:rPr kumimoji="1" lang="en-US" altLang="zh-CN" sz="200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fd</a:t>
            </a:r>
            <a:r>
              <a:rPr kumimoji="1" lang="en-US" altLang="zh-CN" sz="20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, event)</a:t>
            </a:r>
          </a:p>
          <a:p>
            <a:pPr marL="742950" lvl="1" indent="-285750" defTabSz="914400">
              <a:buFont typeface="Arial" charset="0"/>
              <a:buChar char="•"/>
              <a:defRPr/>
            </a:pPr>
            <a:r>
              <a:rPr kumimoji="1" lang="zh-CN" altLang="en-US" sz="20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传入</a:t>
            </a:r>
            <a:r>
              <a:rPr kumimoji="1" lang="en-US" altLang="zh-CN" sz="200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fd</a:t>
            </a:r>
            <a:r>
              <a:rPr kumimoji="1" lang="zh-CN" altLang="en-US" sz="20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，注册</a:t>
            </a:r>
            <a:r>
              <a:rPr kumimoji="1" lang="en-US" altLang="zh-CN" sz="20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event-&gt;handler</a:t>
            </a:r>
            <a:endParaRPr kumimoji="1" lang="en-US" altLang="zh-CN" sz="2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buFont typeface="Arial" charset="0"/>
              <a:buChar char="•"/>
              <a:defRPr/>
            </a:pPr>
            <a:endParaRPr lang="en-US" altLang="zh-CN" sz="2400" smtClean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defTabSz="914400">
              <a:buFont typeface="Arial" charset="0"/>
              <a:buChar char="•"/>
              <a:defRPr/>
            </a:pPr>
            <a:r>
              <a:rPr lang="zh-CN" altLang="en-US" sz="240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获取可读可写事件</a:t>
            </a:r>
            <a:endParaRPr lang="en-US" altLang="zh-CN" sz="2400" smtClean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buFont typeface="Arial" charset="0"/>
              <a:buChar char="•"/>
              <a:defRPr/>
            </a:pPr>
            <a:r>
              <a:rPr kumimoji="1" lang="en-US" altLang="zh-CN" sz="200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epoll_wait</a:t>
            </a:r>
            <a:r>
              <a:rPr kumimoji="1" lang="en-US" altLang="zh-CN" sz="20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(events, data)</a:t>
            </a:r>
            <a:endParaRPr lang="en-US" altLang="zh-CN" sz="2000" smtClean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9" name="直线箭头连接符 8"/>
          <p:cNvCxnSpPr>
            <a:stCxn id="4" idx="2"/>
            <a:endCxn id="5" idx="0"/>
          </p:cNvCxnSpPr>
          <p:nvPr/>
        </p:nvCxnSpPr>
        <p:spPr>
          <a:xfrm>
            <a:off x="9136251" y="2180195"/>
            <a:ext cx="0" cy="49336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>
            <a:stCxn id="5" idx="2"/>
            <a:endCxn id="6" idx="0"/>
          </p:cNvCxnSpPr>
          <p:nvPr/>
        </p:nvCxnSpPr>
        <p:spPr>
          <a:xfrm>
            <a:off x="9136251" y="3851429"/>
            <a:ext cx="0" cy="49336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6" idx="1"/>
          </p:cNvCxnSpPr>
          <p:nvPr/>
        </p:nvCxnSpPr>
        <p:spPr>
          <a:xfrm rot="10800000">
            <a:off x="8028122" y="1591259"/>
            <a:ext cx="12700" cy="3342468"/>
          </a:xfrm>
          <a:prstGeom prst="bentConnector4">
            <a:avLst>
              <a:gd name="adj1" fmla="val 6864409"/>
              <a:gd name="adj2" fmla="val 10007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346196" y="5785192"/>
            <a:ext cx="382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err="1" smtClean="0"/>
              <a:t>process_events_and_timers</a:t>
            </a:r>
            <a:endParaRPr kumimoji="1"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7280939" y="4547874"/>
            <a:ext cx="955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smtClean="0">
                <a:solidFill>
                  <a:schemeClr val="bg1">
                    <a:lumMod val="50000"/>
                  </a:schemeClr>
                </a:solidFill>
              </a:rPr>
              <a:t>loop</a:t>
            </a:r>
            <a:endParaRPr kumimoji="1" lang="zh-C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4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C0498D3A-B738-48EC-A39C-94C58B88932B}"/>
              </a:ext>
            </a:extLst>
          </p:cNvPr>
          <p:cNvGrpSpPr/>
          <p:nvPr/>
        </p:nvGrpSpPr>
        <p:grpSpPr>
          <a:xfrm>
            <a:off x="2091962" y="2132856"/>
            <a:ext cx="1967348" cy="3062706"/>
            <a:chOff x="757282" y="1700808"/>
            <a:chExt cx="2623130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="" xmlns:a16="http://schemas.microsoft.com/office/drawing/2014/main" id="{A759C196-DA28-4241-ABB5-975367026FE9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757282" y="1700808"/>
              <a:ext cx="2623130" cy="4083608"/>
              <a:chOff x="1175743" y="1700808"/>
              <a:chExt cx="2521145" cy="4083608"/>
            </a:xfrm>
          </p:grpSpPr>
          <p:cxnSp>
            <p:nvCxnSpPr>
              <p:cNvPr id="8" name="直接连接符 7">
                <a:extLst>
                  <a:ext uri="{FF2B5EF4-FFF2-40B4-BE49-F238E27FC236}">
                    <a16:creationId xmlns="" xmlns:a16="http://schemas.microsoft.com/office/drawing/2014/main" id="{DA1FB18E-FA01-4588-BEF9-FB96A98A8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>
                <a:extLst>
                  <a:ext uri="{FF2B5EF4-FFF2-40B4-BE49-F238E27FC236}">
                    <a16:creationId xmlns="" xmlns:a16="http://schemas.microsoft.com/office/drawing/2014/main" id="{0DB1D0A1-2667-455C-9387-D7ABF0A00B8C}"/>
                  </a:ext>
                </a:extLst>
              </p:cNvPr>
              <p:cNvSpPr txBox="1"/>
              <p:nvPr/>
            </p:nvSpPr>
            <p:spPr>
              <a:xfrm>
                <a:off x="1175743" y="1700808"/>
                <a:ext cx="2521108" cy="553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2100" b="1">
                    <a:solidFill>
                      <a:schemeClr val="accent1"/>
                    </a:solidFill>
                    <a:cs typeface="+mn-ea"/>
                    <a:sym typeface="+mn-lt"/>
                  </a:rPr>
                  <a:t>CONTENTS</a:t>
                </a:r>
              </a:p>
            </p:txBody>
          </p:sp>
        </p:grpSp>
        <p:sp>
          <p:nvSpPr>
            <p:cNvPr id="10" name="poetry_91022">
              <a:extLst>
                <a:ext uri="{FF2B5EF4-FFF2-40B4-BE49-F238E27FC236}">
                  <a16:creationId xmlns="" xmlns:a16="http://schemas.microsoft.com/office/drawing/2014/main" id="{ADAD6BE3-DC11-4582-9F68-50D831ADD0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sz="1350"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649287" y="2725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汇报内容</a:t>
            </a:r>
            <a:endParaRPr kumimoji="1" lang="zh-CN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iṡľïḑè">
            <a:extLst>
              <a:ext uri="{FF2B5EF4-FFF2-40B4-BE49-F238E27FC236}">
                <a16:creationId xmlns="" xmlns:a16="http://schemas.microsoft.com/office/drawing/2014/main" id="{48F70259-7598-4270-874A-6F50772D10F6}"/>
              </a:ext>
            </a:extLst>
          </p:cNvPr>
          <p:cNvSpPr txBox="1"/>
          <p:nvPr/>
        </p:nvSpPr>
        <p:spPr bwMode="auto">
          <a:xfrm>
            <a:off x="4157089" y="2192850"/>
            <a:ext cx="6007277" cy="3002712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1000125" lvl="1" indent="-257175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400" smtClean="0">
                <a:latin typeface="微软雅黑" panose="020B0503020204020204" pitchFamily="34" charset="-122"/>
                <a:sym typeface="+mn-lt"/>
              </a:rPr>
              <a:t>什么是</a:t>
            </a:r>
            <a:r>
              <a:rPr lang="en-US" altLang="zh-CN" sz="3400" dirty="0" smtClean="0">
                <a:latin typeface="微软雅黑" panose="020B0503020204020204" pitchFamily="34" charset="-122"/>
                <a:sym typeface="+mn-lt"/>
              </a:rPr>
              <a:t>Nginx</a:t>
            </a:r>
          </a:p>
          <a:p>
            <a:pPr marL="1000125" lvl="1" indent="-257175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400" dirty="0" smtClean="0">
                <a:latin typeface="微软雅黑" panose="020B0503020204020204" pitchFamily="34" charset="-122"/>
                <a:sym typeface="+mn-lt"/>
              </a:rPr>
              <a:t>如何使用</a:t>
            </a:r>
            <a:r>
              <a:rPr lang="en-US" altLang="zh-CN" sz="3400" dirty="0" smtClean="0">
                <a:latin typeface="微软雅黑" panose="020B0503020204020204" pitchFamily="34" charset="-122"/>
                <a:sym typeface="+mn-lt"/>
              </a:rPr>
              <a:t>Nginx</a:t>
            </a:r>
            <a:endParaRPr lang="en-US" altLang="zh-CN" sz="3400" dirty="0">
              <a:latin typeface="微软雅黑" panose="020B0503020204020204" pitchFamily="34" charset="-122"/>
              <a:sym typeface="+mn-lt"/>
            </a:endParaRPr>
          </a:p>
          <a:p>
            <a:pPr marL="1000125" lvl="1" indent="-257175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400" dirty="0" smtClean="0">
                <a:latin typeface="微软雅黑" panose="020B0503020204020204" pitchFamily="34" charset="-122"/>
                <a:sym typeface="+mn-lt"/>
              </a:rPr>
              <a:t>Nginx</a:t>
            </a:r>
            <a:r>
              <a:rPr lang="zh-CN" altLang="en-US" sz="3400" dirty="0" smtClean="0">
                <a:latin typeface="微软雅黑" panose="020B0503020204020204" pitchFamily="34" charset="-122"/>
                <a:sym typeface="+mn-lt"/>
              </a:rPr>
              <a:t>基本原理</a:t>
            </a:r>
            <a:endParaRPr lang="en-US" altLang="zh-CN" sz="3400" dirty="0" smtClean="0">
              <a:latin typeface="微软雅黑" panose="020B0503020204020204" pitchFamily="34" charset="-122"/>
              <a:sym typeface="+mn-lt"/>
            </a:endParaRPr>
          </a:p>
          <a:p>
            <a:pPr marL="1000125" lvl="1" indent="-257175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400" dirty="0" smtClean="0">
                <a:latin typeface="微软雅黑" panose="020B0503020204020204" pitchFamily="34" charset="-122"/>
                <a:sym typeface="+mn-lt"/>
              </a:rPr>
              <a:t>如何扩展</a:t>
            </a:r>
            <a:r>
              <a:rPr lang="en-US" altLang="zh-CN" sz="3400" dirty="0" smtClean="0">
                <a:latin typeface="微软雅黑" panose="020B0503020204020204" pitchFamily="34" charset="-122"/>
                <a:sym typeface="+mn-lt"/>
              </a:rPr>
              <a:t>Nginx</a:t>
            </a:r>
          </a:p>
        </p:txBody>
      </p:sp>
    </p:spTree>
    <p:extLst>
      <p:ext uri="{BB962C8B-B14F-4D97-AF65-F5344CB8AC3E}">
        <p14:creationId xmlns:p14="http://schemas.microsoft.com/office/powerpoint/2010/main" val="90405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5588" y="420807"/>
            <a:ext cx="10058400" cy="581516"/>
          </a:xfrm>
        </p:spPr>
        <p:txBody>
          <a:bodyPr/>
          <a:lstStyle/>
          <a:p>
            <a:r>
              <a:rPr kumimoji="1" lang="zh-CN" altLang="en-US" sz="3200" smtClean="0"/>
              <a:t>事件模型</a:t>
            </a:r>
            <a:r>
              <a:rPr kumimoji="1" lang="en-US" altLang="zh-CN" sz="3200" smtClean="0"/>
              <a:t>—</a:t>
            </a:r>
            <a:r>
              <a:rPr kumimoji="1" lang="zh-CN" altLang="en-US" sz="3200" smtClean="0"/>
              <a:t>定时器事件</a:t>
            </a:r>
            <a:endParaRPr kumimoji="1" lang="zh-CN" altLang="en-US" sz="3200"/>
          </a:p>
        </p:txBody>
      </p:sp>
      <p:sp>
        <p:nvSpPr>
          <p:cNvPr id="5" name="文本框 4"/>
          <p:cNvSpPr txBox="1"/>
          <p:nvPr/>
        </p:nvSpPr>
        <p:spPr>
          <a:xfrm>
            <a:off x="615858" y="1672460"/>
            <a:ext cx="5528574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Font typeface="Arial" charset="0"/>
              <a:buChar char="•"/>
              <a:defRPr/>
            </a:pPr>
            <a:r>
              <a:rPr lang="zh-CN" altLang="en-US" sz="240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采用红黑树实现定时器</a:t>
            </a:r>
            <a:endParaRPr lang="en-US" altLang="zh-CN" sz="240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buFont typeface="Arial" charset="0"/>
              <a:buChar char="•"/>
              <a:defRPr/>
            </a:pP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平衡二分查找树</a:t>
            </a:r>
            <a:endParaRPr lang="en-US" altLang="zh-CN" sz="200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buFont typeface="Arial" charset="0"/>
              <a:buChar char="•"/>
              <a:defRPr/>
            </a:pP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插入，删除，查找效率特别高</a:t>
            </a:r>
            <a:endParaRPr lang="en-US" altLang="zh-CN" sz="200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buFont typeface="Arial" charset="0"/>
              <a:buChar char="•"/>
              <a:defRPr/>
            </a:pPr>
            <a:endParaRPr lang="en-US" altLang="zh-CN" sz="240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defTabSz="914400">
              <a:buFont typeface="Arial" charset="0"/>
              <a:buChar char="•"/>
              <a:defRPr/>
            </a:pPr>
            <a:r>
              <a:rPr lang="en-US" altLang="zh-CN" sz="2400" err="1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addTimers</a:t>
            </a:r>
            <a:endParaRPr lang="en-US" altLang="zh-CN" sz="240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buFont typeface="Arial" charset="0"/>
              <a:buChar char="•"/>
              <a:defRPr/>
            </a:pPr>
            <a:r>
              <a:rPr lang="zh-CN" altLang="en-US" sz="20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插入一个节</a:t>
            </a: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点</a:t>
            </a:r>
            <a:endParaRPr lang="en-US" altLang="zh-CN" sz="200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buFont typeface="Arial" charset="0"/>
              <a:buChar char="•"/>
              <a:defRPr/>
            </a:pPr>
            <a:endParaRPr lang="en-US" altLang="zh-CN" sz="240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defTabSz="914400">
              <a:buFont typeface="Arial" charset="0"/>
              <a:buChar char="•"/>
              <a:defRPr/>
            </a:pPr>
            <a:r>
              <a:rPr lang="en-US" altLang="zh-CN" sz="2400" err="1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delTimers</a:t>
            </a:r>
            <a:endParaRPr lang="en-US" altLang="zh-CN" sz="240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buFont typeface="Arial" charset="0"/>
              <a:buChar char="•"/>
              <a:defRPr/>
            </a:pPr>
            <a:r>
              <a:rPr lang="zh-CN" altLang="en-US" sz="20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删除一个节点</a:t>
            </a:r>
            <a:endParaRPr lang="en-US" altLang="zh-CN" sz="200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buFont typeface="Arial" charset="0"/>
              <a:buChar char="•"/>
              <a:defRPr/>
            </a:pPr>
            <a:endParaRPr lang="en-US" altLang="zh-CN" sz="2400" smtClean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defTabSz="914400">
              <a:buFont typeface="Arial" charset="0"/>
              <a:buChar char="•"/>
              <a:defRPr/>
            </a:pPr>
            <a:r>
              <a:rPr lang="en-US" altLang="zh-CN" sz="2400" err="1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expireTimers</a:t>
            </a:r>
            <a:endParaRPr lang="en-US" altLang="zh-CN" sz="2400" smtClean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buFont typeface="Arial" charset="0"/>
              <a:buChar char="•"/>
              <a:defRPr/>
            </a:pPr>
            <a:r>
              <a:rPr kumimoji="1" lang="zh-CN" altLang="en-US" sz="20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获取最左边的节点</a:t>
            </a:r>
            <a:endParaRPr lang="en-US" altLang="zh-CN" sz="2000" smtClean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5858" y="1137336"/>
            <a:ext cx="6916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smtClean="0">
                <a:latin typeface="Microsoft YaHei" charset="-122"/>
                <a:ea typeface="Microsoft YaHei" charset="-122"/>
                <a:cs typeface="Microsoft YaHei" charset="-122"/>
              </a:rPr>
              <a:t>connect/read/handle/write/wait</a:t>
            </a:r>
            <a:r>
              <a:rPr kumimoji="1"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都设定了超时</a:t>
            </a:r>
            <a:r>
              <a:rPr kumimoji="1" lang="en-US" altLang="zh-CN" sz="200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非阻塞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788" y="1889182"/>
            <a:ext cx="3950816" cy="378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6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9272" y="417545"/>
            <a:ext cx="5949682" cy="581516"/>
          </a:xfrm>
        </p:spPr>
        <p:txBody>
          <a:bodyPr/>
          <a:lstStyle/>
          <a:p>
            <a:r>
              <a:rPr kumimoji="1" lang="zh-CN" altLang="en-US" sz="3200" dirty="0" smtClean="0"/>
              <a:t>事件模型</a:t>
            </a:r>
            <a:r>
              <a:rPr kumimoji="1" lang="en-US" altLang="zh-CN" sz="3200" dirty="0" smtClean="0"/>
              <a:t>—</a:t>
            </a:r>
            <a:r>
              <a:rPr kumimoji="1" lang="zh-CN" altLang="en-US" sz="3200" dirty="0" smtClean="0"/>
              <a:t>进程间的负载均衡</a:t>
            </a:r>
            <a:endParaRPr kumimoji="1"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417605" y="1439767"/>
            <a:ext cx="670644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Font typeface="Arial" charset="0"/>
              <a:buChar char="•"/>
              <a:defRPr/>
            </a:pPr>
            <a:r>
              <a:rPr lang="en-US" altLang="zh-CN" sz="2400" dirty="0" err="1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accept_disabled</a:t>
            </a:r>
            <a:endParaRPr lang="en-US" altLang="zh-CN" sz="2400" dirty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buFont typeface="Arial" charset="0"/>
              <a:buChar char="•"/>
              <a:defRPr/>
            </a:pPr>
            <a:r>
              <a:rPr lang="en-US" altLang="zh-CN" sz="20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1/8</a:t>
            </a:r>
            <a:r>
              <a:rPr lang="zh-CN" altLang="en-US" sz="20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lang="en-US" altLang="zh-CN" sz="2000" dirty="0" err="1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worker_connections</a:t>
            </a:r>
            <a:r>
              <a:rPr lang="zh-CN" altLang="en-US" sz="20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sz="20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err="1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free_connections</a:t>
            </a:r>
            <a:endParaRPr lang="en-US" altLang="zh-CN" sz="2000" dirty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buFont typeface="Arial" charset="0"/>
              <a:buChar char="•"/>
              <a:defRPr/>
            </a:pPr>
            <a:r>
              <a:rPr lang="en-US" altLang="zh-CN" sz="20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&lt;0</a:t>
            </a:r>
            <a:r>
              <a:rPr lang="zh-CN" altLang="en-US" sz="20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则可以</a:t>
            </a:r>
            <a:r>
              <a:rPr lang="zh-CN" altLang="en-US" sz="20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处理连接</a:t>
            </a:r>
            <a:endParaRPr lang="en-US" altLang="zh-CN" sz="2000" dirty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buFont typeface="Arial" charset="0"/>
              <a:buChar char="•"/>
              <a:defRPr/>
            </a:pPr>
            <a:r>
              <a:rPr lang="en-US" altLang="zh-CN" sz="20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&gt;=0</a:t>
            </a:r>
            <a:r>
              <a:rPr lang="zh-CN" altLang="en-US" sz="20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则不</a:t>
            </a:r>
            <a:r>
              <a:rPr lang="zh-CN" altLang="en-US" sz="20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可以处理连接，并且减</a:t>
            </a:r>
            <a:r>
              <a:rPr lang="zh-CN" altLang="en-US" sz="20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</a:t>
            </a:r>
            <a:endParaRPr lang="en-US" altLang="zh-CN" sz="2000" dirty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buFont typeface="Arial" charset="0"/>
              <a:buChar char="•"/>
              <a:defRPr/>
            </a:pPr>
            <a:endParaRPr lang="en-US" altLang="zh-CN" sz="2000" dirty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defTabSz="914400">
              <a:buFont typeface="Arial" charset="0"/>
              <a:buChar char="•"/>
              <a:defRPr/>
            </a:pPr>
            <a:r>
              <a:rPr lang="en-US" altLang="zh-CN" sz="2400" dirty="0" err="1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accpt_mutex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锁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buFont typeface="Arial" charset="0"/>
              <a:buChar char="•"/>
              <a:defRPr/>
            </a:pP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defTabSz="914400">
              <a:buFont typeface="Arial" charset="0"/>
              <a:buChar char="•"/>
              <a:defRPr/>
            </a:pP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defTabSz="914400">
              <a:buFont typeface="Arial" charset="0"/>
              <a:buChar char="•"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添加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accept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事件到</a:t>
            </a:r>
            <a:r>
              <a:rPr lang="en-US" altLang="zh-CN" sz="2400" dirty="0" err="1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epoll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buFont typeface="Arial" charset="0"/>
              <a:buChar char="•"/>
              <a:defRPr/>
            </a:pPr>
            <a:endParaRPr lang="en-US" altLang="zh-CN" sz="2400" dirty="0" smtClean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buFont typeface="Arial" charset="0"/>
              <a:buChar char="•"/>
              <a:defRPr/>
            </a:pPr>
            <a:endParaRPr lang="en-US" altLang="zh-CN" sz="2400" dirty="0" smtClean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8128859" y="1982291"/>
            <a:ext cx="1844299" cy="5136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抢</a:t>
            </a:r>
            <a:r>
              <a:rPr kumimoji="1" lang="en-US" altLang="zh-CN" smtClean="0">
                <a:solidFill>
                  <a:schemeClr val="bg1">
                    <a:lumMod val="50000"/>
                  </a:schemeClr>
                </a:solidFill>
              </a:rPr>
              <a:t>Accept</a:t>
            </a:r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锁</a:t>
            </a:r>
            <a:endParaRPr kumimoji="1"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128859" y="2777718"/>
            <a:ext cx="1844299" cy="6598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err="1" smtClean="0">
                <a:solidFill>
                  <a:schemeClr val="bg1">
                    <a:lumMod val="50000"/>
                  </a:schemeClr>
                </a:solidFill>
              </a:rPr>
              <a:t>addAcceptEvent</a:t>
            </a:r>
            <a:endParaRPr kumimoji="1" lang="en-US" altLang="zh-CN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128859" y="3734843"/>
            <a:ext cx="1844299" cy="6566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solidFill>
                  <a:schemeClr val="bg1">
                    <a:lumMod val="50000"/>
                  </a:schemeClr>
                </a:solidFill>
              </a:rPr>
              <a:t>Accept</a:t>
            </a:r>
          </a:p>
          <a:p>
            <a:pPr algn="ctr"/>
            <a:r>
              <a:rPr kumimoji="1" lang="en-US" altLang="zh-CN" err="1" smtClean="0"/>
              <a:t>addReadEvent</a:t>
            </a:r>
            <a:endParaRPr kumimoji="1" lang="en-US" altLang="zh-CN" smtClean="0"/>
          </a:p>
        </p:txBody>
      </p:sp>
      <p:sp>
        <p:nvSpPr>
          <p:cNvPr id="10" name="圆角矩形 9"/>
          <p:cNvSpPr/>
          <p:nvPr/>
        </p:nvSpPr>
        <p:spPr>
          <a:xfrm>
            <a:off x="8059114" y="4626848"/>
            <a:ext cx="1983784" cy="7838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err="1" smtClean="0">
                <a:solidFill>
                  <a:schemeClr val="bg1">
                    <a:lumMod val="50000"/>
                  </a:schemeClr>
                </a:solidFill>
              </a:rPr>
              <a:t>Read&amp;handle</a:t>
            </a:r>
            <a:endParaRPr kumimoji="1" lang="en-US" altLang="zh-CN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en-US" altLang="zh-CN" err="1" smtClean="0"/>
              <a:t>addWriteEvent</a:t>
            </a:r>
            <a:endParaRPr kumimoji="1" lang="en-US" altLang="zh-CN" smtClean="0"/>
          </a:p>
        </p:txBody>
      </p:sp>
      <p:sp>
        <p:nvSpPr>
          <p:cNvPr id="12" name="椭圆 11"/>
          <p:cNvSpPr/>
          <p:nvPr/>
        </p:nvSpPr>
        <p:spPr>
          <a:xfrm>
            <a:off x="8400080" y="420807"/>
            <a:ext cx="1301859" cy="349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进程</a:t>
            </a:r>
            <a:endParaRPr kumimoji="1"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8229595" y="5732249"/>
            <a:ext cx="1642821" cy="5674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err="1" smtClean="0">
                <a:solidFill>
                  <a:schemeClr val="bg1">
                    <a:lumMod val="50000"/>
                  </a:schemeClr>
                </a:solidFill>
              </a:rPr>
              <a:t>Write&amp;close</a:t>
            </a:r>
            <a:endParaRPr kumimoji="1" lang="en-US" altLang="zh-CN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直线箭头连接符 14"/>
          <p:cNvCxnSpPr>
            <a:stCxn id="12" idx="4"/>
          </p:cNvCxnSpPr>
          <p:nvPr/>
        </p:nvCxnSpPr>
        <p:spPr>
          <a:xfrm flipH="1">
            <a:off x="9051006" y="770585"/>
            <a:ext cx="4" cy="2885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2" idx="2"/>
            <a:endCxn id="8" idx="0"/>
          </p:cNvCxnSpPr>
          <p:nvPr/>
        </p:nvCxnSpPr>
        <p:spPr>
          <a:xfrm>
            <a:off x="9051009" y="2495896"/>
            <a:ext cx="0" cy="28182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>
            <a:stCxn id="8" idx="2"/>
            <a:endCxn id="9" idx="0"/>
          </p:cNvCxnSpPr>
          <p:nvPr/>
        </p:nvCxnSpPr>
        <p:spPr>
          <a:xfrm>
            <a:off x="9051009" y="3437523"/>
            <a:ext cx="0" cy="29732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>
            <a:stCxn id="9" idx="2"/>
            <a:endCxn id="10" idx="0"/>
          </p:cNvCxnSpPr>
          <p:nvPr/>
        </p:nvCxnSpPr>
        <p:spPr>
          <a:xfrm flipH="1">
            <a:off x="9051006" y="4391520"/>
            <a:ext cx="3" cy="23532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stCxn id="10" idx="2"/>
            <a:endCxn id="13" idx="0"/>
          </p:cNvCxnSpPr>
          <p:nvPr/>
        </p:nvCxnSpPr>
        <p:spPr>
          <a:xfrm>
            <a:off x="9051006" y="5410663"/>
            <a:ext cx="0" cy="32158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10562089" y="2023247"/>
            <a:ext cx="1030643" cy="4316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mtClean="0"/>
              <a:t>delay</a:t>
            </a:r>
            <a:endParaRPr kumimoji="1" lang="zh-CN" altLang="en-US"/>
          </a:p>
        </p:txBody>
      </p:sp>
      <p:cxnSp>
        <p:nvCxnSpPr>
          <p:cNvPr id="22" name="直线箭头连接符 21"/>
          <p:cNvCxnSpPr>
            <a:stCxn id="2" idx="3"/>
            <a:endCxn id="20" idx="2"/>
          </p:cNvCxnSpPr>
          <p:nvPr/>
        </p:nvCxnSpPr>
        <p:spPr>
          <a:xfrm flipV="1">
            <a:off x="9973158" y="2239093"/>
            <a:ext cx="588931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20" idx="6"/>
            <a:endCxn id="12" idx="6"/>
          </p:cNvCxnSpPr>
          <p:nvPr/>
        </p:nvCxnSpPr>
        <p:spPr>
          <a:xfrm flipH="1" flipV="1">
            <a:off x="9701939" y="595696"/>
            <a:ext cx="1890793" cy="1643397"/>
          </a:xfrm>
          <a:prstGeom prst="bentConnector3">
            <a:avLst>
              <a:gd name="adj1" fmla="val -1209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菱形 36"/>
          <p:cNvSpPr/>
          <p:nvPr/>
        </p:nvSpPr>
        <p:spPr>
          <a:xfrm>
            <a:off x="7295827" y="1041435"/>
            <a:ext cx="3510365" cy="614322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accept_disabled</a:t>
            </a:r>
            <a:endParaRPr kumimoji="1" lang="zh-CN" altLang="en-US"/>
          </a:p>
        </p:txBody>
      </p:sp>
      <p:cxnSp>
        <p:nvCxnSpPr>
          <p:cNvPr id="38" name="直线箭头连接符 37"/>
          <p:cNvCxnSpPr>
            <a:stCxn id="37" idx="2"/>
            <a:endCxn id="2" idx="0"/>
          </p:cNvCxnSpPr>
          <p:nvPr/>
        </p:nvCxnSpPr>
        <p:spPr>
          <a:xfrm flipH="1">
            <a:off x="9051009" y="1655757"/>
            <a:ext cx="1" cy="32653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9063925" y="1689648"/>
            <a:ext cx="40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否</a:t>
            </a:r>
            <a:endParaRPr kumimoji="1" lang="zh-CN" altLang="en-US"/>
          </a:p>
        </p:txBody>
      </p:sp>
      <p:sp>
        <p:nvSpPr>
          <p:cNvPr id="63" name="文本框 62"/>
          <p:cNvSpPr txBox="1"/>
          <p:nvPr/>
        </p:nvSpPr>
        <p:spPr>
          <a:xfrm flipH="1">
            <a:off x="10040318" y="1867319"/>
            <a:ext cx="31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否</a:t>
            </a:r>
            <a:endParaRPr kumimoji="1" lang="zh-CN" altLang="en-US"/>
          </a:p>
        </p:txBody>
      </p:sp>
      <p:sp>
        <p:nvSpPr>
          <p:cNvPr id="64" name="文本框 63"/>
          <p:cNvSpPr txBox="1"/>
          <p:nvPr/>
        </p:nvSpPr>
        <p:spPr>
          <a:xfrm flipH="1">
            <a:off x="9063924" y="2453389"/>
            <a:ext cx="31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是</a:t>
            </a:r>
            <a:endParaRPr kumimoji="1"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11479078" y="1175623"/>
            <a:ext cx="402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继续</a:t>
            </a:r>
            <a:endParaRPr kumimoji="1" lang="en-US" altLang="zh-CN" smtClean="0"/>
          </a:p>
          <a:p>
            <a:r>
              <a:rPr kumimoji="1" lang="zh-CN" altLang="en-US" smtClean="0"/>
              <a:t>抢</a:t>
            </a:r>
            <a:endParaRPr kumimoji="1" lang="zh-CN" altLang="en-US"/>
          </a:p>
        </p:txBody>
      </p:sp>
      <p:sp>
        <p:nvSpPr>
          <p:cNvPr id="68" name="圆角矩形 67"/>
          <p:cNvSpPr/>
          <p:nvPr/>
        </p:nvSpPr>
        <p:spPr>
          <a:xfrm>
            <a:off x="7113723" y="324477"/>
            <a:ext cx="4873778" cy="328322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圆角矩形 68"/>
          <p:cNvSpPr/>
          <p:nvPr/>
        </p:nvSpPr>
        <p:spPr>
          <a:xfrm>
            <a:off x="4414113" y="945405"/>
            <a:ext cx="2036089" cy="806382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processEvents</a:t>
            </a:r>
            <a:endParaRPr kumimoji="1" lang="en-US" altLang="zh-CN" dirty="0" smtClean="0"/>
          </a:p>
          <a:p>
            <a:pPr algn="ctr"/>
            <a:r>
              <a:rPr kumimoji="1" lang="en-US" altLang="zh-CN" dirty="0" err="1" smtClean="0"/>
              <a:t>expireTimers</a:t>
            </a:r>
            <a:endParaRPr kumimoji="1" lang="zh-CN" altLang="en-US" dirty="0"/>
          </a:p>
        </p:txBody>
      </p:sp>
      <p:cxnSp>
        <p:nvCxnSpPr>
          <p:cNvPr id="71" name="直线箭头连接符 70"/>
          <p:cNvCxnSpPr>
            <a:stCxn id="37" idx="1"/>
            <a:endCxn id="69" idx="3"/>
          </p:cNvCxnSpPr>
          <p:nvPr/>
        </p:nvCxnSpPr>
        <p:spPr>
          <a:xfrm flipH="1">
            <a:off x="6450202" y="1348596"/>
            <a:ext cx="84562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肘形连接符 78"/>
          <p:cNvCxnSpPr>
            <a:stCxn id="8" idx="1"/>
            <a:endCxn id="69" idx="2"/>
          </p:cNvCxnSpPr>
          <p:nvPr/>
        </p:nvCxnSpPr>
        <p:spPr>
          <a:xfrm rot="10800000">
            <a:off x="5432159" y="1751787"/>
            <a:ext cx="2696701" cy="1355834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 flipH="1">
            <a:off x="6488622" y="1009461"/>
            <a:ext cx="31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是</a:t>
            </a:r>
            <a:endParaRPr kumimoji="1" lang="zh-CN" altLang="en-US"/>
          </a:p>
        </p:txBody>
      </p:sp>
      <p:sp>
        <p:nvSpPr>
          <p:cNvPr id="88" name="文本框 87"/>
          <p:cNvSpPr txBox="1"/>
          <p:nvPr/>
        </p:nvSpPr>
        <p:spPr>
          <a:xfrm>
            <a:off x="10562089" y="3209482"/>
            <a:ext cx="103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抢锁</a:t>
            </a:r>
            <a:endParaRPr kumimoji="1" lang="zh-CN" altLang="en-US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648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  <p:bldP spid="12" grpId="0" animBg="1"/>
      <p:bldP spid="13" grpId="0" animBg="1"/>
      <p:bldP spid="20" grpId="0" animBg="1"/>
      <p:bldP spid="37" grpId="0" animBg="1"/>
      <p:bldP spid="62" grpId="0"/>
      <p:bldP spid="63" grpId="0"/>
      <p:bldP spid="64" grpId="0"/>
      <p:bldP spid="67" grpId="0"/>
      <p:bldP spid="68" grpId="0" animBg="1"/>
      <p:bldP spid="69" grpId="0" animBg="1"/>
      <p:bldP spid="87" grpId="0"/>
      <p:bldP spid="8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>
          <a:xfrm>
            <a:off x="745588" y="420807"/>
            <a:ext cx="10058400" cy="5815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000" b="1" kern="1200" spc="-5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LanTingHeiS-EL-GB" charset="0"/>
              </a:defRPr>
            </a:lvl1pPr>
          </a:lstStyle>
          <a:p>
            <a:r>
              <a:rPr kumimoji="1" lang="en-US" altLang="zh-CN" sz="3200" smtClean="0"/>
              <a:t>Http</a:t>
            </a:r>
            <a:r>
              <a:rPr kumimoji="1" lang="zh-CN" altLang="en-US" sz="3200" smtClean="0"/>
              <a:t>模块</a:t>
            </a:r>
            <a:endParaRPr kumimoji="1" lang="zh-CN" altLang="en-US" sz="3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13" y="2084121"/>
            <a:ext cx="2779313" cy="32712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7513" y="2456408"/>
            <a:ext cx="2072032" cy="26151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1757" y="2061098"/>
            <a:ext cx="2708877" cy="3935193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4611756" y="3342195"/>
            <a:ext cx="2708877" cy="3658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曲线连接符 14"/>
          <p:cNvCxnSpPr/>
          <p:nvPr/>
        </p:nvCxnSpPr>
        <p:spPr>
          <a:xfrm rot="10800000" flipV="1">
            <a:off x="3683926" y="3416965"/>
            <a:ext cx="1176832" cy="495274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/>
          <p:nvPr/>
        </p:nvCxnSpPr>
        <p:spPr>
          <a:xfrm>
            <a:off x="7074568" y="3585406"/>
            <a:ext cx="1865134" cy="495275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860758" y="6019653"/>
            <a:ext cx="255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通用模块接口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939702" y="6008088"/>
            <a:ext cx="2225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配置命令结构</a:t>
            </a:r>
            <a:endParaRPr kumimoji="1" lang="zh-CN" altLang="en-US" sz="24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1694" y="6019653"/>
            <a:ext cx="3345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smtClean="0">
                <a:latin typeface="Microsoft YaHei" charset="-122"/>
                <a:ea typeface="Microsoft YaHei" charset="-122"/>
                <a:cs typeface="Microsoft YaHei" charset="-122"/>
              </a:rPr>
              <a:t>Http</a:t>
            </a:r>
            <a:r>
              <a:rPr kumimoji="1"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模块上下文接口</a:t>
            </a:r>
            <a:endParaRPr kumimoji="1" lang="zh-CN" altLang="en-US" sz="24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38950" y="1198232"/>
            <a:ext cx="10626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一个</a:t>
            </a:r>
            <a:r>
              <a:rPr kumimoji="1"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http</a:t>
            </a:r>
            <a:r>
              <a:rPr kumimoji="1"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模块</a:t>
            </a:r>
            <a:r>
              <a:rPr kumimoji="1" lang="zh-CN" altLang="en-US" sz="24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：专注于完成一个独立完整的功能</a:t>
            </a:r>
            <a:endParaRPr kumimoji="1" lang="en-US" altLang="zh-CN" sz="24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一个</a:t>
            </a:r>
            <a:r>
              <a:rPr kumimoji="1"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请求</a:t>
            </a:r>
            <a:r>
              <a:rPr kumimoji="1"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：多个</a:t>
            </a:r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http</a:t>
            </a:r>
            <a:r>
              <a:rPr kumimoji="1" lang="zh-CN" altLang="en-US" sz="24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模块共同合作</a:t>
            </a:r>
            <a:r>
              <a:rPr kumimoji="1"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完成</a:t>
            </a:r>
            <a:endParaRPr kumimoji="1" lang="zh-CN" altLang="en-US" sz="24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970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06" y="1290039"/>
            <a:ext cx="7962900" cy="4800600"/>
          </a:xfrm>
          <a:prstGeom prst="rect">
            <a:avLst/>
          </a:prstGeom>
        </p:spPr>
      </p:pic>
      <p:sp>
        <p:nvSpPr>
          <p:cNvPr id="4" name="标题 2"/>
          <p:cNvSpPr txBox="1">
            <a:spLocks/>
          </p:cNvSpPr>
          <p:nvPr/>
        </p:nvSpPr>
        <p:spPr>
          <a:xfrm>
            <a:off x="745588" y="420807"/>
            <a:ext cx="10058400" cy="5815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000" b="1" kern="1200" spc="-5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LanTingHeiS-EL-GB" charset="0"/>
              </a:defRPr>
            </a:lvl1pPr>
          </a:lstStyle>
          <a:p>
            <a:r>
              <a:rPr kumimoji="1" lang="en-US" altLang="zh-CN" sz="3200" smtClean="0"/>
              <a:t>Http</a:t>
            </a:r>
            <a:r>
              <a:rPr kumimoji="1" lang="zh-CN" altLang="en-US" sz="3200" smtClean="0"/>
              <a:t>模块</a:t>
            </a:r>
            <a:r>
              <a:rPr kumimoji="1" lang="en-US" altLang="zh-CN" sz="3200" smtClean="0"/>
              <a:t>—</a:t>
            </a:r>
            <a:r>
              <a:rPr kumimoji="1" lang="zh-CN" altLang="en-US" sz="3200" smtClean="0"/>
              <a:t>初始化配置</a:t>
            </a:r>
            <a:endParaRPr kumimoji="1" lang="zh-CN" altLang="en-US" sz="32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513" y="1662326"/>
            <a:ext cx="2072032" cy="261518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853126" y="2371987"/>
            <a:ext cx="1657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>
                <a:solidFill>
                  <a:srgbClr val="FF0000"/>
                </a:solidFill>
              </a:rPr>
              <a:t>作用</a:t>
            </a:r>
            <a:r>
              <a:rPr kumimoji="1" lang="en-US" altLang="zh-CN" sz="2000">
                <a:solidFill>
                  <a:srgbClr val="FF0000"/>
                </a:solidFill>
              </a:rPr>
              <a:t>location</a:t>
            </a:r>
            <a:endParaRPr kumimoji="1" lang="zh-CN" altLang="en-US" sz="200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58233" y="3490284"/>
            <a:ext cx="1657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smtClean="0">
                <a:solidFill>
                  <a:srgbClr val="FF0000"/>
                </a:solidFill>
              </a:rPr>
              <a:t>作用</a:t>
            </a:r>
            <a:r>
              <a:rPr kumimoji="1" lang="en-US" altLang="zh-CN" sz="2000" smtClean="0">
                <a:solidFill>
                  <a:srgbClr val="FF0000"/>
                </a:solidFill>
              </a:rPr>
              <a:t>Server</a:t>
            </a:r>
            <a:endParaRPr kumimoji="1" lang="zh-CN" altLang="en-US" sz="200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58233" y="4752850"/>
            <a:ext cx="1657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smtClean="0">
                <a:solidFill>
                  <a:srgbClr val="FF0000"/>
                </a:solidFill>
              </a:rPr>
              <a:t>作用</a:t>
            </a:r>
            <a:r>
              <a:rPr kumimoji="1" lang="en-US" altLang="zh-CN" sz="2000" smtClean="0">
                <a:solidFill>
                  <a:srgbClr val="FF0000"/>
                </a:solidFill>
              </a:rPr>
              <a:t>http</a:t>
            </a:r>
            <a:endParaRPr kumimoji="1" lang="zh-CN" altLang="en-US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02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5588" y="420807"/>
            <a:ext cx="4508337" cy="581516"/>
          </a:xfrm>
        </p:spPr>
        <p:txBody>
          <a:bodyPr/>
          <a:lstStyle/>
          <a:p>
            <a:r>
              <a:rPr kumimoji="1" lang="en-US" altLang="zh-CN" sz="3200" dirty="0" smtClean="0"/>
              <a:t>Http</a:t>
            </a:r>
            <a:r>
              <a:rPr kumimoji="1" lang="zh-CN" altLang="en-US" sz="3200" dirty="0" smtClean="0"/>
              <a:t>初始化</a:t>
            </a:r>
            <a:r>
              <a:rPr kumimoji="1" lang="en-US" altLang="zh-CN" sz="3200" dirty="0" smtClean="0"/>
              <a:t>—</a:t>
            </a:r>
            <a:r>
              <a:rPr kumimoji="1" lang="zh-CN" altLang="en-US" sz="3200" dirty="0" smtClean="0"/>
              <a:t>加载配置</a:t>
            </a:r>
            <a:endParaRPr kumimoji="1" lang="zh-CN" altLang="en-US" sz="3200" dirty="0"/>
          </a:p>
        </p:txBody>
      </p:sp>
      <p:sp>
        <p:nvSpPr>
          <p:cNvPr id="5" name="圆角矩形 4"/>
          <p:cNvSpPr/>
          <p:nvPr/>
        </p:nvSpPr>
        <p:spPr>
          <a:xfrm>
            <a:off x="1093245" y="1169751"/>
            <a:ext cx="4160680" cy="4750601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724493" y="1902231"/>
            <a:ext cx="2863006" cy="3692657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2108139" y="2867188"/>
            <a:ext cx="2122898" cy="229374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16510"/>
              </p:ext>
            </p:extLst>
          </p:nvPr>
        </p:nvGraphicFramePr>
        <p:xfrm>
          <a:off x="6591158" y="1452145"/>
          <a:ext cx="3650712" cy="450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357"/>
                <a:gridCol w="1116451"/>
                <a:gridCol w="1216904"/>
              </a:tblGrid>
              <a:tr h="450086">
                <a:tc>
                  <a:txBody>
                    <a:bodyPr/>
                    <a:lstStyle/>
                    <a:p>
                      <a:r>
                        <a:rPr lang="en-US" altLang="zh-CN" b="0" err="1" smtClean="0"/>
                        <a:t>main_conf</a:t>
                      </a:r>
                      <a:endParaRPr lang="zh-CN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err="1" smtClean="0"/>
                        <a:t>srv_conf</a:t>
                      </a:r>
                      <a:endParaRPr lang="zh-CN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err="1" smtClean="0"/>
                        <a:t>loc_conf</a:t>
                      </a:r>
                      <a:endParaRPr lang="zh-CN" altLang="en-US" b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754855"/>
              </p:ext>
            </p:extLst>
          </p:nvPr>
        </p:nvGraphicFramePr>
        <p:xfrm>
          <a:off x="6591158" y="2642145"/>
          <a:ext cx="3650712" cy="450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357"/>
                <a:gridCol w="1116451"/>
                <a:gridCol w="1216904"/>
              </a:tblGrid>
              <a:tr h="450086">
                <a:tc>
                  <a:txBody>
                    <a:bodyPr/>
                    <a:lstStyle/>
                    <a:p>
                      <a:r>
                        <a:rPr lang="en-US" altLang="zh-CN" b="0" err="1" smtClean="0">
                          <a:solidFill>
                            <a:schemeClr val="tx1"/>
                          </a:solidFill>
                        </a:rPr>
                        <a:t>main_conf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err="1" smtClean="0">
                          <a:solidFill>
                            <a:schemeClr val="tx1"/>
                          </a:solidFill>
                        </a:rPr>
                        <a:t>srv_conf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err="1" smtClean="0">
                          <a:solidFill>
                            <a:schemeClr val="tx1"/>
                          </a:solidFill>
                        </a:rPr>
                        <a:t>loc_conf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03036"/>
              </p:ext>
            </p:extLst>
          </p:nvPr>
        </p:nvGraphicFramePr>
        <p:xfrm>
          <a:off x="6591158" y="3748559"/>
          <a:ext cx="3650712" cy="450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357"/>
                <a:gridCol w="1116451"/>
                <a:gridCol w="1216904"/>
              </a:tblGrid>
              <a:tr h="450086">
                <a:tc>
                  <a:txBody>
                    <a:bodyPr/>
                    <a:lstStyle/>
                    <a:p>
                      <a:r>
                        <a:rPr lang="en-US" altLang="zh-CN" b="0" err="1" smtClean="0">
                          <a:solidFill>
                            <a:srgbClr val="FF0000"/>
                          </a:solidFill>
                        </a:rPr>
                        <a:t>main_conf</a:t>
                      </a:r>
                      <a:endParaRPr lang="zh-CN" altLang="en-US" b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err="1" smtClean="0">
                          <a:solidFill>
                            <a:srgbClr val="FF0000"/>
                          </a:solidFill>
                        </a:rPr>
                        <a:t>srv_conf</a:t>
                      </a:r>
                      <a:endParaRPr lang="zh-CN" altLang="en-US" b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err="1" smtClean="0">
                          <a:solidFill>
                            <a:srgbClr val="FF0000"/>
                          </a:solidFill>
                        </a:rPr>
                        <a:t>loc_conf</a:t>
                      </a:r>
                      <a:endParaRPr lang="zh-CN" altLang="en-US" b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2255372" y="2960907"/>
            <a:ext cx="2308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err="1">
                <a:solidFill>
                  <a:srgbClr val="FF0000"/>
                </a:solidFill>
              </a:rPr>
              <a:t>l</a:t>
            </a:r>
            <a:r>
              <a:rPr kumimoji="1" lang="en-US" altLang="zh-CN" err="1" smtClean="0">
                <a:solidFill>
                  <a:srgbClr val="FF0000"/>
                </a:solidFill>
              </a:rPr>
              <a:t>ocation_core_block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32981" y="1931372"/>
            <a:ext cx="218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err="1"/>
              <a:t>s</a:t>
            </a:r>
            <a:r>
              <a:rPr kumimoji="1" lang="en-US" altLang="zh-CN" err="1" smtClean="0"/>
              <a:t>erver_core_block</a:t>
            </a:r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283775" y="1264519"/>
            <a:ext cx="141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>
                <a:solidFill>
                  <a:schemeClr val="bg1"/>
                </a:solidFill>
              </a:rPr>
              <a:t>http_block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07150" y="3506923"/>
            <a:ext cx="2277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kumimoji="1" lang="en-US" altLang="zh-CN" smtClean="0">
                <a:solidFill>
                  <a:schemeClr val="bg1">
                    <a:lumMod val="50000"/>
                  </a:schemeClr>
                </a:solidFill>
              </a:rPr>
              <a:t>ocation</a:t>
            </a:r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mtClean="0">
                <a:solidFill>
                  <a:schemeClr val="bg1">
                    <a:lumMod val="50000"/>
                  </a:schemeClr>
                </a:solidFill>
              </a:rPr>
              <a:t>{</a:t>
            </a:r>
          </a:p>
          <a:p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kumimoji="1" lang="en-US" altLang="zh-CN" smtClean="0">
                <a:solidFill>
                  <a:schemeClr val="bg1">
                    <a:lumMod val="50000"/>
                  </a:schemeClr>
                </a:solidFill>
              </a:rPr>
              <a:t>root</a:t>
            </a:r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mtClean="0">
                <a:solidFill>
                  <a:schemeClr val="bg1">
                    <a:lumMod val="50000"/>
                  </a:schemeClr>
                </a:solidFill>
              </a:rPr>
              <a:t>html;</a:t>
            </a:r>
          </a:p>
          <a:p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kumimoji="1" lang="en-US" altLang="zh-CN" smtClean="0">
                <a:solidFill>
                  <a:schemeClr val="bg1">
                    <a:lumMod val="50000"/>
                  </a:schemeClr>
                </a:solidFill>
              </a:rPr>
              <a:t>index</a:t>
            </a:r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err="1" smtClean="0">
                <a:solidFill>
                  <a:schemeClr val="bg1">
                    <a:lumMod val="50000"/>
                  </a:schemeClr>
                </a:solidFill>
              </a:rPr>
              <a:t>index.html</a:t>
            </a:r>
            <a:r>
              <a:rPr kumimoji="1" lang="en-US" altLang="zh-CN" smtClean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r>
              <a:rPr kumimoji="1" lang="en-US" altLang="zh-CN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kumimoji="1" lang="mr-IN" altLang="zh-CN" smtClean="0">
                <a:solidFill>
                  <a:schemeClr val="bg1">
                    <a:lumMod val="50000"/>
                  </a:schemeClr>
                </a:solidFill>
              </a:rPr>
              <a:t>…</a:t>
            </a:r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mr-IN" altLang="zh-CN" smtClean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kumimoji="1" lang="en-US" altLang="zh-CN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en-US" altLang="zh-CN">
                <a:solidFill>
                  <a:schemeClr val="bg1">
                    <a:lumMod val="50000"/>
                  </a:schemeClr>
                </a:solidFill>
              </a:rPr>
              <a:t>}</a:t>
            </a:r>
            <a:endParaRPr kumimoji="1"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88948" y="2300704"/>
            <a:ext cx="135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kumimoji="1" lang="en-US" altLang="zh-CN" smtClean="0">
                <a:solidFill>
                  <a:schemeClr val="bg1">
                    <a:lumMod val="50000"/>
                  </a:schemeClr>
                </a:solidFill>
              </a:rPr>
              <a:t>isten</a:t>
            </a:r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mtClean="0">
                <a:solidFill>
                  <a:schemeClr val="bg1">
                    <a:lumMod val="50000"/>
                  </a:schemeClr>
                </a:solidFill>
              </a:rPr>
              <a:t>80;</a:t>
            </a:r>
            <a:endParaRPr kumimoji="1"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489719"/>
              </p:ext>
            </p:extLst>
          </p:nvPr>
        </p:nvGraphicFramePr>
        <p:xfrm>
          <a:off x="6591158" y="4812542"/>
          <a:ext cx="1317357" cy="450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357"/>
              </a:tblGrid>
              <a:tr h="450086">
                <a:tc>
                  <a:txBody>
                    <a:bodyPr/>
                    <a:lstStyle/>
                    <a:p>
                      <a:r>
                        <a:rPr lang="en-US" altLang="zh-CN" b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main_conf</a:t>
                      </a:r>
                      <a:endParaRPr lang="zh-CN" altLang="en-US" b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圆角矩形 17"/>
          <p:cNvSpPr/>
          <p:nvPr/>
        </p:nvSpPr>
        <p:spPr>
          <a:xfrm>
            <a:off x="6389680" y="1041071"/>
            <a:ext cx="1596326" cy="3430192"/>
          </a:xfrm>
          <a:prstGeom prst="round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下箭头 18"/>
          <p:cNvSpPr/>
          <p:nvPr/>
        </p:nvSpPr>
        <p:spPr>
          <a:xfrm>
            <a:off x="6947619" y="4510008"/>
            <a:ext cx="240224" cy="225044"/>
          </a:xfrm>
          <a:prstGeom prst="down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929704"/>
              </p:ext>
            </p:extLst>
          </p:nvPr>
        </p:nvGraphicFramePr>
        <p:xfrm>
          <a:off x="7908515" y="4804166"/>
          <a:ext cx="1317357" cy="450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357"/>
              </a:tblGrid>
              <a:tr h="450086">
                <a:tc>
                  <a:txBody>
                    <a:bodyPr/>
                    <a:lstStyle/>
                    <a:p>
                      <a:r>
                        <a:rPr lang="en-US" altLang="zh-CN" b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srv_conf</a:t>
                      </a:r>
                      <a:endParaRPr lang="zh-CN" altLang="en-US" b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圆角矩形 26"/>
          <p:cNvSpPr/>
          <p:nvPr/>
        </p:nvSpPr>
        <p:spPr>
          <a:xfrm>
            <a:off x="7754656" y="1014569"/>
            <a:ext cx="1596326" cy="3430192"/>
          </a:xfrm>
          <a:prstGeom prst="round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8312595" y="4483506"/>
            <a:ext cx="240224" cy="225044"/>
          </a:xfrm>
          <a:prstGeom prst="down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897018"/>
              </p:ext>
            </p:extLst>
          </p:nvPr>
        </p:nvGraphicFramePr>
        <p:xfrm>
          <a:off x="9239234" y="4804166"/>
          <a:ext cx="1317357" cy="450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357"/>
              </a:tblGrid>
              <a:tr h="450086">
                <a:tc>
                  <a:txBody>
                    <a:bodyPr/>
                    <a:lstStyle/>
                    <a:p>
                      <a:r>
                        <a:rPr lang="en-US" altLang="zh-CN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loc_conf</a:t>
                      </a:r>
                      <a:endParaRPr lang="zh-CN" altLang="en-US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圆角矩形 29"/>
          <p:cNvSpPr/>
          <p:nvPr/>
        </p:nvSpPr>
        <p:spPr>
          <a:xfrm>
            <a:off x="9099750" y="1027823"/>
            <a:ext cx="1596326" cy="3430192"/>
          </a:xfrm>
          <a:prstGeom prst="round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下箭头 30"/>
          <p:cNvSpPr/>
          <p:nvPr/>
        </p:nvSpPr>
        <p:spPr>
          <a:xfrm>
            <a:off x="9657689" y="4496760"/>
            <a:ext cx="240224" cy="225044"/>
          </a:xfrm>
          <a:prstGeom prst="down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878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/>
      <p:bldP spid="12" grpId="0"/>
      <p:bldP spid="13" grpId="0"/>
      <p:bldP spid="14" grpId="0"/>
      <p:bldP spid="15" grpId="0"/>
      <p:bldP spid="18" grpId="0" animBg="1"/>
      <p:bldP spid="18" grpId="1" animBg="1"/>
      <p:bldP spid="19" grpId="0" animBg="1"/>
      <p:bldP spid="19" grpId="1" animBg="1"/>
      <p:bldP spid="27" grpId="0" animBg="1"/>
      <p:bldP spid="27" grpId="1" animBg="1"/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5588" y="420807"/>
            <a:ext cx="10058400" cy="581516"/>
          </a:xfrm>
        </p:spPr>
        <p:txBody>
          <a:bodyPr/>
          <a:lstStyle/>
          <a:p>
            <a:r>
              <a:rPr kumimoji="1" lang="en-US" altLang="zh-CN" sz="3200" dirty="0" smtClean="0"/>
              <a:t>Http</a:t>
            </a:r>
            <a:r>
              <a:rPr kumimoji="1" lang="zh-CN" altLang="en-US" sz="3200" dirty="0" smtClean="0"/>
              <a:t>执行流程</a:t>
            </a:r>
            <a:r>
              <a:rPr kumimoji="1" lang="en-US" altLang="zh-CN" sz="3200" dirty="0" smtClean="0"/>
              <a:t>——http</a:t>
            </a:r>
            <a:r>
              <a:rPr kumimoji="1" lang="zh-CN" altLang="en-US" sz="3200" dirty="0" smtClean="0"/>
              <a:t>协议</a:t>
            </a:r>
            <a:endParaRPr kumimoji="1"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788" y="3875377"/>
            <a:ext cx="7478978" cy="2717800"/>
          </a:xfrm>
          <a:prstGeom prst="rect">
            <a:avLst/>
          </a:prstGeom>
        </p:spPr>
      </p:pic>
      <p:pic>
        <p:nvPicPr>
          <p:cNvPr id="5" name="Picture 1" descr="/var/folders/2w/tt1p_4td3yq9xlbl7c2t4jn00000gn/T/com.microsoft.Powerpoint/WebArchiveCopyPasteTempFiles/p24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788" y="1159315"/>
            <a:ext cx="7912099" cy="230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529633" y="2089368"/>
            <a:ext cx="459582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240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请求包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20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请求行</a:t>
            </a:r>
            <a:endParaRPr lang="en-US" altLang="zh-CN" sz="2000" dirty="0" smtClean="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zh-CN" sz="2000" dirty="0" err="1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headers_in</a:t>
            </a:r>
            <a:endParaRPr lang="en-US" altLang="zh-CN" sz="2000" dirty="0" smtClean="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20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请求</a:t>
            </a:r>
            <a:r>
              <a:rPr lang="en-US" altLang="zh-CN" sz="20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body</a:t>
            </a:r>
          </a:p>
          <a:p>
            <a:pPr marL="285750" indent="-285750" defTabSz="914400">
              <a:buFont typeface="Arial" charset="0"/>
              <a:buChar char="•"/>
              <a:defRPr/>
            </a:pP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响应包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20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状态行</a:t>
            </a:r>
            <a:endParaRPr lang="en-US" altLang="zh-CN" sz="2000" dirty="0" smtClean="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zh-CN" sz="2000" dirty="0" err="1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headers_out</a:t>
            </a:r>
            <a:endParaRPr lang="en-US" altLang="zh-CN" sz="2000" dirty="0" smtClean="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20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返回</a:t>
            </a:r>
            <a:r>
              <a:rPr lang="en-US" altLang="zh-CN" sz="20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body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12821" y="1222680"/>
            <a:ext cx="5137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Microsoft YaHei" charset="-122"/>
                <a:ea typeface="Microsoft YaHei" charset="-122"/>
                <a:cs typeface="Microsoft YaHei" charset="-122"/>
              </a:rPr>
              <a:t>HTTP</a:t>
            </a:r>
            <a:r>
              <a:rPr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协议：</a:t>
            </a:r>
            <a:r>
              <a:rPr lang="zh-CN" altLang="en-US" sz="240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定义</a:t>
            </a:r>
            <a:r>
              <a:rPr lang="zh-CN" altLang="en-US" sz="240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客户端与</a:t>
            </a:r>
            <a:r>
              <a:rPr lang="en-US" altLang="zh-CN" sz="240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lang="zh-CN" altLang="en-US" sz="240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服务器通迅的格式。</a:t>
            </a:r>
            <a:endParaRPr kumimoji="1" lang="zh-CN" altLang="en-US" sz="240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19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5588" y="420807"/>
            <a:ext cx="10058400" cy="581516"/>
          </a:xfrm>
        </p:spPr>
        <p:txBody>
          <a:bodyPr/>
          <a:lstStyle/>
          <a:p>
            <a:r>
              <a:rPr kumimoji="1" lang="en-US" altLang="zh-CN" sz="3200" dirty="0" smtClean="0"/>
              <a:t>Http</a:t>
            </a:r>
            <a:r>
              <a:rPr kumimoji="1" lang="zh-CN" altLang="en-US" sz="3200" dirty="0" smtClean="0"/>
              <a:t>执行流程</a:t>
            </a:r>
            <a:r>
              <a:rPr kumimoji="1" lang="en-US" altLang="zh-CN" sz="3200" dirty="0" smtClean="0"/>
              <a:t>——http</a:t>
            </a:r>
            <a:r>
              <a:rPr kumimoji="1" lang="zh-CN" altLang="en-US" sz="3200" dirty="0" smtClean="0"/>
              <a:t>请求</a:t>
            </a:r>
            <a:r>
              <a:rPr kumimoji="1" lang="en-US" altLang="zh-CN" sz="3200" dirty="0" smtClean="0"/>
              <a:t>11</a:t>
            </a:r>
            <a:r>
              <a:rPr kumimoji="1" lang="zh-CN" altLang="en-US" sz="3200" dirty="0" smtClean="0"/>
              <a:t>个处理阶段</a:t>
            </a:r>
            <a:endParaRPr kumimoji="1"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518623" y="1330667"/>
            <a:ext cx="769109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POST_READ_PHASE</a:t>
            </a:r>
            <a:r>
              <a:rPr kumimoji="1" lang="en-US" altLang="zh-CN" sz="20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zh-CN" altLang="en-US" sz="20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读完</a:t>
            </a:r>
            <a:r>
              <a:rPr kumimoji="1" lang="en-US" altLang="zh-CN" sz="20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headers</a:t>
            </a:r>
            <a:r>
              <a:rPr kumimoji="1" lang="zh-CN" altLang="en-US" sz="20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后处理的</a:t>
            </a:r>
            <a:r>
              <a:rPr kumimoji="1" lang="en-US" altLang="zh-CN" sz="20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http</a:t>
            </a:r>
            <a:r>
              <a:rPr kumimoji="1" lang="zh-CN" altLang="en-US" sz="20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阶段</a:t>
            </a:r>
            <a:endParaRPr kumimoji="1" lang="en-US" altLang="zh-CN" sz="2000" dirty="0" smtClean="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SERVER_REWRITE_PHASE</a:t>
            </a:r>
            <a:r>
              <a:rPr kumimoji="1" lang="en-US" altLang="zh-CN" sz="20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zh-CN" altLang="en-US" sz="20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重定向</a:t>
            </a:r>
            <a:endParaRPr kumimoji="1" lang="en-US" altLang="zh-CN" sz="2000" dirty="0" smtClean="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FIND_CONFIG_PHASE</a:t>
            </a:r>
            <a:r>
              <a:rPr kumimoji="1" lang="en-US" altLang="zh-CN" sz="20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en-US" altLang="zh-CN" sz="2000" dirty="0" err="1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uri</a:t>
            </a:r>
            <a:r>
              <a:rPr kumimoji="1" lang="zh-CN" altLang="en-US" sz="20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匹配</a:t>
            </a:r>
            <a:r>
              <a:rPr kumimoji="1" lang="en-US" altLang="zh-CN" sz="20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location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REWRITE_PHASE</a:t>
            </a:r>
            <a:r>
              <a:rPr kumimoji="1" lang="en-US" altLang="zh-CN" sz="20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——location</a:t>
            </a:r>
            <a:r>
              <a:rPr kumimoji="1" lang="zh-CN" altLang="en-US" sz="20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中的</a:t>
            </a:r>
            <a:r>
              <a:rPr kumimoji="1" lang="en-US" altLang="zh-CN" sz="20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rewrite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POST_REWRITE_PHASE</a:t>
            </a:r>
            <a:r>
              <a:rPr kumimoji="1" lang="en-US" altLang="zh-CN" sz="20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zh-CN" altLang="en-US" sz="20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判断</a:t>
            </a:r>
            <a:r>
              <a:rPr kumimoji="1" lang="en-US" altLang="zh-CN" sz="20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rewrite</a:t>
            </a:r>
            <a:r>
              <a:rPr kumimoji="1" lang="zh-CN" altLang="en-US" sz="20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次数是否超过</a:t>
            </a:r>
            <a:r>
              <a:rPr kumimoji="1" lang="en-US" altLang="zh-CN" sz="20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kumimoji="1" lang="zh-CN" altLang="en-US" sz="20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  <a:endParaRPr kumimoji="1" lang="en-US" altLang="zh-CN" sz="2000" dirty="0" smtClean="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PREACCESS_PHASE</a:t>
            </a:r>
            <a:r>
              <a:rPr kumimoji="1" lang="en-US" altLang="zh-CN" sz="20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zh-CN" altLang="en-US" sz="20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判断访问权限前的阶段</a:t>
            </a:r>
            <a:endParaRPr kumimoji="1" lang="en-US" altLang="zh-CN" sz="2000" dirty="0" smtClean="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ACCESS_PHASE</a:t>
            </a:r>
            <a:r>
              <a:rPr kumimoji="1" lang="en-US" altLang="zh-CN" sz="20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zh-CN" altLang="en-US" sz="2000" dirty="0" smtClean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访问权限判断</a:t>
            </a:r>
            <a:endParaRPr kumimoji="1" lang="en-US" altLang="zh-CN" sz="2000" dirty="0" smtClean="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POST_ACCESS_PHASE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根据访问权限返回错误码</a:t>
            </a:r>
            <a:endParaRPr kumimoji="1" lang="en-US" altLang="zh-CN" sz="2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TRY_FILES_PHASE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en-US" altLang="zh-CN" sz="20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try_files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配置的实现</a:t>
            </a:r>
            <a:endParaRPr kumimoji="1" lang="en-US" altLang="zh-CN" sz="2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CONTENTE_PHASE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处理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http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请求内容阶段</a:t>
            </a:r>
            <a:endParaRPr kumimoji="1" lang="en-US" altLang="zh-CN" sz="2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HTTP_LOG_PHASE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记录日志阶段，比如</a:t>
            </a:r>
            <a:r>
              <a:rPr kumimoji="1" lang="en-US" altLang="zh-CN" sz="20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access.log</a:t>
            </a:r>
            <a:endParaRPr kumimoji="1" lang="en-US" altLang="zh-CN" sz="2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09723" y="1330667"/>
            <a:ext cx="398227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执行顺序规则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11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个阶段不需要都执行</a:t>
            </a:r>
            <a:endParaRPr lang="en-US" altLang="zh-CN" sz="2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不一定按顺序执行</a:t>
            </a:r>
            <a:endParaRPr lang="en-US" altLang="zh-CN" sz="2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加粗阶段其他模块可以注册</a:t>
            </a:r>
            <a:r>
              <a:rPr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handler</a:t>
            </a:r>
          </a:p>
          <a:p>
            <a:pPr marL="285750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每个阶段可以有多个</a:t>
            </a:r>
            <a:r>
              <a:rPr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handler</a:t>
            </a:r>
          </a:p>
          <a:p>
            <a:pPr marL="285750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有的阶段可以多次被调用</a:t>
            </a:r>
            <a:endParaRPr lang="en-US" altLang="zh-CN" sz="2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</a:t>
            </a:r>
            <a:r>
              <a:rPr lang="en-US" altLang="zh-CN" sz="20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postconfigure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中注册</a:t>
            </a:r>
            <a:r>
              <a:rPr lang="en-US" altLang="zh-CN" sz="20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phase_handler</a:t>
            </a:r>
            <a:endParaRPr lang="en-US" altLang="zh-CN" sz="2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Content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阶段还可以在</a:t>
            </a:r>
            <a:r>
              <a:rPr lang="en-US" altLang="zh-CN" sz="20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loc_conf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注册</a:t>
            </a:r>
            <a:r>
              <a:rPr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handler</a:t>
            </a:r>
          </a:p>
        </p:txBody>
      </p:sp>
    </p:spTree>
    <p:extLst>
      <p:ext uri="{BB962C8B-B14F-4D97-AF65-F5344CB8AC3E}">
        <p14:creationId xmlns:p14="http://schemas.microsoft.com/office/powerpoint/2010/main" val="196471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5588" y="202149"/>
            <a:ext cx="10058400" cy="581516"/>
          </a:xfrm>
        </p:spPr>
        <p:txBody>
          <a:bodyPr/>
          <a:lstStyle/>
          <a:p>
            <a:r>
              <a:rPr kumimoji="1" lang="en-US" altLang="zh-CN" sz="3200" dirty="0" smtClean="0"/>
              <a:t>Http</a:t>
            </a:r>
            <a:r>
              <a:rPr kumimoji="1" lang="zh-CN" altLang="en-US" sz="3200" dirty="0" smtClean="0"/>
              <a:t>执行流程</a:t>
            </a:r>
            <a:endParaRPr kumimoji="1" lang="zh-CN" altLang="en-US" sz="3200" dirty="0"/>
          </a:p>
        </p:txBody>
      </p:sp>
      <p:sp>
        <p:nvSpPr>
          <p:cNvPr id="4" name="圆角矩形 3"/>
          <p:cNvSpPr/>
          <p:nvPr/>
        </p:nvSpPr>
        <p:spPr>
          <a:xfrm>
            <a:off x="894521" y="2918664"/>
            <a:ext cx="3226904" cy="6582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err="1" smtClean="0">
                <a:solidFill>
                  <a:schemeClr val="bg1">
                    <a:lumMod val="50000"/>
                  </a:schemeClr>
                </a:solidFill>
              </a:rPr>
              <a:t>process_request_headers</a:t>
            </a:r>
            <a:endParaRPr kumimoji="1" lang="en-US" altLang="zh-CN" sz="200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075540" y="1169432"/>
            <a:ext cx="2863820" cy="6582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err="1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kumimoji="1" lang="en-US" altLang="zh-CN" sz="2000" err="1" smtClean="0">
                <a:solidFill>
                  <a:schemeClr val="bg1">
                    <a:lumMod val="50000"/>
                  </a:schemeClr>
                </a:solidFill>
              </a:rPr>
              <a:t>rocess_request_line</a:t>
            </a:r>
            <a:endParaRPr kumimoji="1" lang="en-US" altLang="zh-CN" sz="200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068239" y="4646424"/>
            <a:ext cx="2863820" cy="6582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err="1" smtClean="0">
                <a:solidFill>
                  <a:schemeClr val="bg1">
                    <a:lumMod val="50000"/>
                  </a:schemeClr>
                </a:solidFill>
              </a:rPr>
              <a:t>process_request</a:t>
            </a:r>
            <a:endParaRPr kumimoji="1" lang="en-US" altLang="zh-CN" sz="200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068239" y="5594347"/>
            <a:ext cx="2863820" cy="6582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err="1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kumimoji="1" lang="en-US" altLang="zh-CN" sz="2000" err="1" smtClean="0">
                <a:solidFill>
                  <a:schemeClr val="bg1">
                    <a:lumMod val="50000"/>
                  </a:schemeClr>
                </a:solidFill>
              </a:rPr>
              <a:t>un_phases</a:t>
            </a:r>
            <a:endParaRPr kumimoji="1" lang="en-US" altLang="zh-CN" sz="200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菱形 7"/>
          <p:cNvSpPr/>
          <p:nvPr/>
        </p:nvSpPr>
        <p:spPr>
          <a:xfrm>
            <a:off x="752268" y="2074305"/>
            <a:ext cx="3510365" cy="614322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是否读完</a:t>
            </a:r>
            <a:endParaRPr kumimoji="1"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菱形 8"/>
          <p:cNvSpPr/>
          <p:nvPr/>
        </p:nvSpPr>
        <p:spPr>
          <a:xfrm>
            <a:off x="744966" y="3804509"/>
            <a:ext cx="3510365" cy="614322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>
                <a:solidFill>
                  <a:schemeClr val="bg1">
                    <a:lumMod val="50000"/>
                  </a:schemeClr>
                </a:solidFill>
              </a:rPr>
              <a:t>是否读完</a:t>
            </a:r>
          </a:p>
        </p:txBody>
      </p:sp>
      <p:cxnSp>
        <p:nvCxnSpPr>
          <p:cNvPr id="12" name="直线箭头连接符 11"/>
          <p:cNvCxnSpPr>
            <a:stCxn id="8" idx="2"/>
            <a:endCxn id="4" idx="0"/>
          </p:cNvCxnSpPr>
          <p:nvPr/>
        </p:nvCxnSpPr>
        <p:spPr>
          <a:xfrm>
            <a:off x="2507451" y="2688627"/>
            <a:ext cx="522" cy="23003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endCxn id="6" idx="0"/>
          </p:cNvCxnSpPr>
          <p:nvPr/>
        </p:nvCxnSpPr>
        <p:spPr>
          <a:xfrm flipH="1">
            <a:off x="2500149" y="4458587"/>
            <a:ext cx="2" cy="18783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endCxn id="5" idx="0"/>
          </p:cNvCxnSpPr>
          <p:nvPr/>
        </p:nvCxnSpPr>
        <p:spPr>
          <a:xfrm>
            <a:off x="2500149" y="616226"/>
            <a:ext cx="7301" cy="55320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5" idx="2"/>
            <a:endCxn id="8" idx="0"/>
          </p:cNvCxnSpPr>
          <p:nvPr/>
        </p:nvCxnSpPr>
        <p:spPr>
          <a:xfrm>
            <a:off x="2507450" y="1827684"/>
            <a:ext cx="1" cy="246621"/>
          </a:xfrm>
          <a:prstGeom prst="straightConnector1">
            <a:avLst/>
          </a:prstGeom>
          <a:ln>
            <a:solidFill>
              <a:srgbClr val="4763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stCxn id="4" idx="2"/>
            <a:endCxn id="9" idx="0"/>
          </p:cNvCxnSpPr>
          <p:nvPr/>
        </p:nvCxnSpPr>
        <p:spPr>
          <a:xfrm flipH="1">
            <a:off x="2500149" y="3576916"/>
            <a:ext cx="7824" cy="227593"/>
          </a:xfrm>
          <a:prstGeom prst="straightConnector1">
            <a:avLst/>
          </a:prstGeom>
          <a:ln>
            <a:solidFill>
              <a:srgbClr val="4763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8" idx="3"/>
            <a:endCxn id="5" idx="3"/>
          </p:cNvCxnSpPr>
          <p:nvPr/>
        </p:nvCxnSpPr>
        <p:spPr>
          <a:xfrm flipH="1" flipV="1">
            <a:off x="3939360" y="1498558"/>
            <a:ext cx="323273" cy="882908"/>
          </a:xfrm>
          <a:prstGeom prst="bentConnector3">
            <a:avLst>
              <a:gd name="adj1" fmla="val -70714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stCxn id="9" idx="3"/>
            <a:endCxn id="4" idx="3"/>
          </p:cNvCxnSpPr>
          <p:nvPr/>
        </p:nvCxnSpPr>
        <p:spPr>
          <a:xfrm flipH="1" flipV="1">
            <a:off x="4121425" y="3247790"/>
            <a:ext cx="133906" cy="863880"/>
          </a:xfrm>
          <a:prstGeom prst="bentConnector3">
            <a:avLst>
              <a:gd name="adj1" fmla="val -170717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>
            <a:stCxn id="6" idx="2"/>
            <a:endCxn id="7" idx="0"/>
          </p:cNvCxnSpPr>
          <p:nvPr/>
        </p:nvCxnSpPr>
        <p:spPr>
          <a:xfrm>
            <a:off x="2500149" y="5304676"/>
            <a:ext cx="0" cy="289671"/>
          </a:xfrm>
          <a:prstGeom prst="straightConnector1">
            <a:avLst/>
          </a:prstGeom>
          <a:ln>
            <a:solidFill>
              <a:srgbClr val="006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3053598" y="771003"/>
            <a:ext cx="795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smtClean="0"/>
              <a:t>read</a:t>
            </a:r>
            <a:endParaRPr kumimoji="1" lang="zh-CN" altLang="en-US" sz="2000"/>
          </a:p>
        </p:txBody>
      </p:sp>
      <p:sp>
        <p:nvSpPr>
          <p:cNvPr id="41" name="文本框 40"/>
          <p:cNvSpPr txBox="1"/>
          <p:nvPr/>
        </p:nvSpPr>
        <p:spPr>
          <a:xfrm>
            <a:off x="4108174" y="3709492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否</a:t>
            </a:r>
            <a:endParaRPr kumimoji="1"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4121425" y="1973458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否</a:t>
            </a:r>
            <a:endParaRPr kumimoji="1" lang="zh-CN" altLang="en-US"/>
          </a:p>
        </p:txBody>
      </p:sp>
      <p:sp>
        <p:nvSpPr>
          <p:cNvPr id="49" name="圆角矩形 48"/>
          <p:cNvSpPr/>
          <p:nvPr/>
        </p:nvSpPr>
        <p:spPr>
          <a:xfrm>
            <a:off x="5489941" y="2688627"/>
            <a:ext cx="2528970" cy="10208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smtClean="0">
                <a:solidFill>
                  <a:schemeClr val="bg1">
                    <a:lumMod val="50000"/>
                  </a:schemeClr>
                </a:solidFill>
              </a:rPr>
              <a:t>phase=phases[</a:t>
            </a:r>
            <a:r>
              <a:rPr kumimoji="1" lang="en-US" altLang="zh-CN" sz="2000" err="1" smtClean="0">
                <a:solidFill>
                  <a:schemeClr val="bg1">
                    <a:lumMod val="50000"/>
                  </a:schemeClr>
                </a:solidFill>
              </a:rPr>
              <a:t>idx</a:t>
            </a:r>
            <a:r>
              <a:rPr kumimoji="1" lang="en-US" altLang="zh-CN" sz="2000" smtClean="0">
                <a:solidFill>
                  <a:schemeClr val="bg1">
                    <a:lumMod val="50000"/>
                  </a:schemeClr>
                </a:solidFill>
              </a:rPr>
              <a:t>]</a:t>
            </a:r>
          </a:p>
          <a:p>
            <a:pPr algn="ctr"/>
            <a:r>
              <a:rPr kumimoji="1" lang="en-US" altLang="zh-CN" sz="2000" smtClean="0">
                <a:solidFill>
                  <a:schemeClr val="bg1">
                    <a:lumMod val="50000"/>
                  </a:schemeClr>
                </a:solidFill>
              </a:rPr>
              <a:t>phase-&gt;Hander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9632362" y="4228437"/>
            <a:ext cx="2231840" cy="6582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kumimoji="1" lang="en-US" altLang="zh-CN" sz="2000" err="1" smtClean="0">
                <a:solidFill>
                  <a:schemeClr val="bg1">
                    <a:lumMod val="50000"/>
                  </a:schemeClr>
                </a:solidFill>
              </a:rPr>
              <a:t>dx</a:t>
            </a:r>
            <a:r>
              <a:rPr kumimoji="1" lang="zh-CN" altLang="en-US" sz="20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000" smtClean="0">
                <a:solidFill>
                  <a:schemeClr val="bg1">
                    <a:lumMod val="50000"/>
                  </a:schemeClr>
                </a:solidFill>
              </a:rPr>
              <a:t>++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9632362" y="2818206"/>
            <a:ext cx="2231840" cy="6582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kumimoji="1" lang="en-US" altLang="zh-CN" sz="2000" err="1" smtClean="0">
                <a:solidFill>
                  <a:schemeClr val="bg1">
                    <a:lumMod val="50000"/>
                  </a:schemeClr>
                </a:solidFill>
              </a:rPr>
              <a:t>dx</a:t>
            </a:r>
            <a:r>
              <a:rPr kumimoji="1" lang="zh-CN" altLang="en-US" sz="20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000" smtClean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kumimoji="1" lang="zh-CN" altLang="en-US" sz="20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00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kumimoji="1" lang="en-US" altLang="zh-CN" sz="2000" smtClean="0">
                <a:solidFill>
                  <a:schemeClr val="bg1">
                    <a:lumMod val="50000"/>
                  </a:schemeClr>
                </a:solidFill>
              </a:rPr>
              <a:t>hase-&gt;next</a:t>
            </a:r>
          </a:p>
        </p:txBody>
      </p:sp>
      <p:sp>
        <p:nvSpPr>
          <p:cNvPr id="52" name="圆角矩形 51"/>
          <p:cNvSpPr/>
          <p:nvPr/>
        </p:nvSpPr>
        <p:spPr>
          <a:xfrm>
            <a:off x="9673238" y="1566999"/>
            <a:ext cx="1796312" cy="6582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事件框架</a:t>
            </a:r>
            <a:endParaRPr kumimoji="1" lang="en-US" altLang="zh-CN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4" name="直线箭头连接符 53"/>
          <p:cNvCxnSpPr>
            <a:stCxn id="49" idx="3"/>
            <a:endCxn id="52" idx="1"/>
          </p:cNvCxnSpPr>
          <p:nvPr/>
        </p:nvCxnSpPr>
        <p:spPr>
          <a:xfrm flipV="1">
            <a:off x="8018911" y="1896125"/>
            <a:ext cx="1654327" cy="130293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/>
          <p:cNvCxnSpPr>
            <a:stCxn id="49" idx="3"/>
            <a:endCxn id="51" idx="1"/>
          </p:cNvCxnSpPr>
          <p:nvPr/>
        </p:nvCxnSpPr>
        <p:spPr>
          <a:xfrm flipV="1">
            <a:off x="8018911" y="3147332"/>
            <a:ext cx="1613451" cy="5172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>
            <a:stCxn id="49" idx="3"/>
            <a:endCxn id="50" idx="1"/>
          </p:cNvCxnSpPr>
          <p:nvPr/>
        </p:nvCxnSpPr>
        <p:spPr>
          <a:xfrm>
            <a:off x="8018911" y="3199060"/>
            <a:ext cx="1613451" cy="135850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 rot="19183448">
            <a:off x="8080043" y="1975708"/>
            <a:ext cx="1825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smtClean="0"/>
              <a:t>NGX_AGAIN</a:t>
            </a:r>
            <a:endParaRPr kumimoji="1" lang="zh-CN" altLang="en-US" sz="2000"/>
          </a:p>
        </p:txBody>
      </p:sp>
      <p:sp>
        <p:nvSpPr>
          <p:cNvPr id="73" name="文本框 72"/>
          <p:cNvSpPr txBox="1"/>
          <p:nvPr/>
        </p:nvSpPr>
        <p:spPr>
          <a:xfrm rot="21331697">
            <a:off x="8559475" y="2797287"/>
            <a:ext cx="1384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smtClean="0"/>
              <a:t>NGX_OK</a:t>
            </a:r>
            <a:endParaRPr kumimoji="1" lang="zh-CN" altLang="en-US" sz="2000" dirty="0"/>
          </a:p>
        </p:txBody>
      </p:sp>
      <p:sp>
        <p:nvSpPr>
          <p:cNvPr id="74" name="文本框 73"/>
          <p:cNvSpPr txBox="1"/>
          <p:nvPr/>
        </p:nvSpPr>
        <p:spPr>
          <a:xfrm rot="2553199">
            <a:off x="8189785" y="3816313"/>
            <a:ext cx="2000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smtClean="0"/>
              <a:t>NGX_DECLINE</a:t>
            </a:r>
            <a:endParaRPr kumimoji="1" lang="zh-CN" altLang="en-US" sz="2000" dirty="0"/>
          </a:p>
        </p:txBody>
      </p:sp>
      <p:sp>
        <p:nvSpPr>
          <p:cNvPr id="87" name="圆角矩形 86"/>
          <p:cNvSpPr/>
          <p:nvPr/>
        </p:nvSpPr>
        <p:spPr>
          <a:xfrm>
            <a:off x="5299776" y="1201615"/>
            <a:ext cx="6726572" cy="4750601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文本框 87"/>
          <p:cNvSpPr txBox="1"/>
          <p:nvPr/>
        </p:nvSpPr>
        <p:spPr>
          <a:xfrm>
            <a:off x="5811621" y="5257989"/>
            <a:ext cx="2851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err="1">
                <a:solidFill>
                  <a:srgbClr val="FF0000"/>
                </a:solidFill>
              </a:rPr>
              <a:t>r</a:t>
            </a:r>
            <a:r>
              <a:rPr kumimoji="1" lang="en-US" altLang="zh-CN" sz="2800" err="1" smtClean="0">
                <a:solidFill>
                  <a:srgbClr val="FF0000"/>
                </a:solidFill>
              </a:rPr>
              <a:t>un_phases</a:t>
            </a:r>
            <a:endParaRPr kumimoji="1" lang="zh-CN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58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40" grpId="0"/>
      <p:bldP spid="41" grpId="0"/>
      <p:bldP spid="42" grpId="0"/>
      <p:bldP spid="49" grpId="0" animBg="1"/>
      <p:bldP spid="50" grpId="0" animBg="1"/>
      <p:bldP spid="51" grpId="0" animBg="1"/>
      <p:bldP spid="52" grpId="0" animBg="1"/>
      <p:bldP spid="72" grpId="0"/>
      <p:bldP spid="73" grpId="0"/>
      <p:bldP spid="74" grpId="0"/>
      <p:bldP spid="87" grpId="0" animBg="1"/>
      <p:bldP spid="8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5588" y="420807"/>
            <a:ext cx="10058400" cy="581516"/>
          </a:xfrm>
        </p:spPr>
        <p:txBody>
          <a:bodyPr/>
          <a:lstStyle/>
          <a:p>
            <a:r>
              <a:rPr kumimoji="1" lang="zh-CN" altLang="en-US" sz="3200" dirty="0" smtClean="0"/>
              <a:t>重要数据结构，以及他们之间的关系</a:t>
            </a:r>
            <a:endParaRPr kumimoji="1" lang="zh-CN" altLang="en-US" sz="32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835524"/>
              </p:ext>
            </p:extLst>
          </p:nvPr>
        </p:nvGraphicFramePr>
        <p:xfrm>
          <a:off x="1038087" y="1773214"/>
          <a:ext cx="2480365" cy="1888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0365"/>
              </a:tblGrid>
              <a:tr h="425358">
                <a:tc>
                  <a:txBody>
                    <a:bodyPr/>
                    <a:lstStyle/>
                    <a:p>
                      <a:r>
                        <a:rPr lang="en-US" altLang="zh-CN" sz="20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ngx_listening</a:t>
                      </a:r>
                      <a:endParaRPr lang="zh-CN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425358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port</a:t>
                      </a:r>
                    </a:p>
                    <a:p>
                      <a:r>
                        <a:rPr lang="en-US" altLang="zh-CN" dirty="0" err="1" smtClean="0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altLang="zh-CN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CN" dirty="0" err="1" smtClean="0">
                          <a:solidFill>
                            <a:schemeClr val="bg1"/>
                          </a:solidFill>
                        </a:rPr>
                        <a:t>connection_handler</a:t>
                      </a:r>
                      <a:endParaRPr lang="en-US" altLang="zh-CN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connection</a:t>
                      </a:r>
                    </a:p>
                    <a:p>
                      <a:r>
                        <a:rPr lang="mr-IN" altLang="zh-CN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altLang="zh-CN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altLang="zh-CN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908947"/>
              </p:ext>
            </p:extLst>
          </p:nvPr>
        </p:nvGraphicFramePr>
        <p:xfrm>
          <a:off x="4052958" y="1224574"/>
          <a:ext cx="2480365" cy="3259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0365"/>
              </a:tblGrid>
              <a:tr h="425358">
                <a:tc>
                  <a:txBody>
                    <a:bodyPr/>
                    <a:lstStyle/>
                    <a:p>
                      <a:r>
                        <a:rPr lang="en-US" altLang="zh-CN" sz="20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ngx_cycle_t</a:t>
                      </a:r>
                      <a:endParaRPr lang="zh-CN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425358"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chemeClr val="bg1"/>
                          </a:solidFill>
                        </a:rPr>
                        <a:t>conf_ctx</a:t>
                      </a:r>
                      <a:endParaRPr lang="en-US" altLang="zh-CN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listening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array</a:t>
                      </a:r>
                    </a:p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connections</a:t>
                      </a:r>
                    </a:p>
                    <a:p>
                      <a:r>
                        <a:rPr lang="en-US" altLang="zh-CN" dirty="0" err="1" smtClean="0">
                          <a:solidFill>
                            <a:schemeClr val="bg1"/>
                          </a:solidFill>
                        </a:rPr>
                        <a:t>free_connections</a:t>
                      </a:r>
                      <a:endParaRPr lang="en-US" altLang="zh-CN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CN" dirty="0" err="1" smtClean="0">
                          <a:solidFill>
                            <a:schemeClr val="bg1"/>
                          </a:solidFill>
                        </a:rPr>
                        <a:t>reusable_connections</a:t>
                      </a:r>
                      <a:endParaRPr lang="en-US" altLang="zh-CN" dirty="0" smtClean="0">
                        <a:solidFill>
                          <a:schemeClr val="bg1"/>
                        </a:solidFill>
                      </a:endParaRPr>
                    </a:p>
                    <a:p>
                      <a:endParaRPr lang="en-US" altLang="zh-CN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CN" dirty="0" err="1" smtClean="0">
                          <a:solidFill>
                            <a:schemeClr val="bg1"/>
                          </a:solidFill>
                        </a:rPr>
                        <a:t>read_events</a:t>
                      </a:r>
                      <a:endParaRPr lang="en-US" altLang="zh-CN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CN" dirty="0" err="1" smtClean="0">
                          <a:solidFill>
                            <a:schemeClr val="bg1"/>
                          </a:solidFill>
                        </a:rPr>
                        <a:t>write_events</a:t>
                      </a:r>
                      <a:endParaRPr lang="en-US" altLang="zh-CN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pool</a:t>
                      </a:r>
                    </a:p>
                    <a:p>
                      <a:r>
                        <a:rPr lang="mr-IN" altLang="zh-CN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altLang="zh-CN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67375"/>
              </p:ext>
            </p:extLst>
          </p:nvPr>
        </p:nvGraphicFramePr>
        <p:xfrm>
          <a:off x="1038086" y="4432503"/>
          <a:ext cx="2480365" cy="2162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0365"/>
              </a:tblGrid>
              <a:tr h="425358">
                <a:tc>
                  <a:txBody>
                    <a:bodyPr/>
                    <a:lstStyle/>
                    <a:p>
                      <a:r>
                        <a:rPr lang="en-US" altLang="zh-CN" sz="20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ngx_request_t</a:t>
                      </a:r>
                      <a:endParaRPr lang="zh-CN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425358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Http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协议</a:t>
                      </a:r>
                      <a:endParaRPr lang="en-US" altLang="zh-CN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connection/event</a:t>
                      </a:r>
                    </a:p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Phase</a:t>
                      </a:r>
                    </a:p>
                    <a:p>
                      <a:r>
                        <a:rPr lang="en-US" altLang="zh-CN" dirty="0" err="1" smtClean="0">
                          <a:solidFill>
                            <a:schemeClr val="bg1"/>
                          </a:solidFill>
                        </a:rPr>
                        <a:t>Subrequest</a:t>
                      </a:r>
                      <a:endParaRPr lang="en-US" altLang="zh-CN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pool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altLang="zh-CN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..</a:t>
                      </a:r>
                      <a:r>
                        <a:rPr lang="zh-CN" alt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altLang="zh-CN" baseline="0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altLang="zh-CN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058616"/>
              </p:ext>
            </p:extLst>
          </p:nvPr>
        </p:nvGraphicFramePr>
        <p:xfrm>
          <a:off x="7226850" y="1391633"/>
          <a:ext cx="2480365" cy="1614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0365"/>
              </a:tblGrid>
              <a:tr h="425358">
                <a:tc>
                  <a:txBody>
                    <a:bodyPr/>
                    <a:lstStyle/>
                    <a:p>
                      <a:r>
                        <a:rPr lang="en-US" altLang="zh-CN" sz="20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ngx_connection_t</a:t>
                      </a:r>
                      <a:endParaRPr lang="zh-CN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425358"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chemeClr val="bg1"/>
                          </a:solidFill>
                        </a:rPr>
                        <a:t>read_vent</a:t>
                      </a:r>
                      <a:endParaRPr lang="en-US" altLang="zh-CN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CN" dirty="0" err="1" smtClean="0">
                          <a:solidFill>
                            <a:schemeClr val="bg1"/>
                          </a:solidFill>
                        </a:rPr>
                        <a:t>write_event</a:t>
                      </a:r>
                      <a:endParaRPr lang="en-US" altLang="zh-CN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pool</a:t>
                      </a:r>
                    </a:p>
                    <a:p>
                      <a:r>
                        <a:rPr lang="mr-IN" altLang="zh-CN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altLang="zh-CN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altLang="zh-CN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194705"/>
              </p:ext>
            </p:extLst>
          </p:nvPr>
        </p:nvGraphicFramePr>
        <p:xfrm>
          <a:off x="7226849" y="3403213"/>
          <a:ext cx="2480365" cy="1888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0365"/>
              </a:tblGrid>
              <a:tr h="425358">
                <a:tc>
                  <a:txBody>
                    <a:bodyPr/>
                    <a:lstStyle/>
                    <a:p>
                      <a:r>
                        <a:rPr lang="en-US" altLang="zh-CN" sz="20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ngx_event_t</a:t>
                      </a:r>
                      <a:endParaRPr lang="zh-CN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425358"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chemeClr val="bg1"/>
                          </a:solidFill>
                        </a:rPr>
                        <a:t>fd</a:t>
                      </a:r>
                      <a:endParaRPr lang="en-US" altLang="zh-CN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CN" dirty="0" err="1" smtClean="0">
                          <a:solidFill>
                            <a:schemeClr val="bg1"/>
                          </a:solidFill>
                        </a:rPr>
                        <a:t>conection</a:t>
                      </a:r>
                      <a:endParaRPr lang="en-US" altLang="zh-CN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handler</a:t>
                      </a:r>
                    </a:p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timer</a:t>
                      </a:r>
                    </a:p>
                    <a:p>
                      <a:r>
                        <a:rPr lang="mr-IN" altLang="zh-CN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altLang="zh-CN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altLang="zh-CN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曲线连接符 10"/>
          <p:cNvCxnSpPr/>
          <p:nvPr/>
        </p:nvCxnSpPr>
        <p:spPr>
          <a:xfrm rot="10800000">
            <a:off x="3518454" y="2129289"/>
            <a:ext cx="534505" cy="38787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stCxn id="21" idx="3"/>
            <a:endCxn id="9" idx="1"/>
          </p:cNvCxnSpPr>
          <p:nvPr/>
        </p:nvCxnSpPr>
        <p:spPr>
          <a:xfrm flipV="1">
            <a:off x="6221896" y="2198672"/>
            <a:ext cx="1004954" cy="43706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endCxn id="10" idx="1"/>
          </p:cNvCxnSpPr>
          <p:nvPr/>
        </p:nvCxnSpPr>
        <p:spPr>
          <a:xfrm>
            <a:off x="5532782" y="3661612"/>
            <a:ext cx="1694067" cy="68580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4052957" y="2198672"/>
            <a:ext cx="2168939" cy="874119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4046331" y="3395021"/>
            <a:ext cx="1486451" cy="437059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309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745588" y="420807"/>
            <a:ext cx="10058400" cy="581516"/>
          </a:xfrm>
        </p:spPr>
        <p:txBody>
          <a:bodyPr/>
          <a:lstStyle/>
          <a:p>
            <a:r>
              <a:rPr kumimoji="1" lang="en-US" altLang="zh-CN" sz="3200" smtClean="0"/>
              <a:t>Summary</a:t>
            </a:r>
            <a:endParaRPr kumimoji="1" lang="zh-CN" altLang="en-US" sz="3200"/>
          </a:p>
        </p:txBody>
      </p:sp>
      <p:sp>
        <p:nvSpPr>
          <p:cNvPr id="5" name="文本框 4"/>
          <p:cNvSpPr txBox="1"/>
          <p:nvPr/>
        </p:nvSpPr>
        <p:spPr>
          <a:xfrm>
            <a:off x="546762" y="1130020"/>
            <a:ext cx="1094599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管理进程，多工作进程的设计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各司其职，各尽其职</a:t>
            </a:r>
            <a:endParaRPr lang="en-US" altLang="zh-CN" sz="2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优秀的模块化设计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相互独立，方便扩展，测试简单</a:t>
            </a:r>
            <a:endParaRPr lang="en-US" altLang="zh-CN" sz="2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事件驱动架构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多阶段异步处理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提高网络性能，进程全力运转，极少进程切换</a:t>
            </a:r>
            <a:endParaRPr lang="en-US" altLang="zh-CN" sz="2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内存池的设计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内存及其节省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集中分配</a:t>
            </a:r>
            <a:r>
              <a:rPr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释放，减少内存泄漏和内存碎片</a:t>
            </a:r>
            <a:endParaRPr lang="en-US" altLang="zh-CN" sz="2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需要的时候才分配内存</a:t>
            </a:r>
            <a:endParaRPr lang="en-US" altLang="zh-CN" sz="2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使用统一管道过滤模式的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http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过滤模块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模块之间可以随意组装</a:t>
            </a:r>
            <a:endParaRPr lang="en-US" altLang="zh-CN" sz="2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592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27"/>
          <p:cNvSpPr txBox="1"/>
          <p:nvPr/>
        </p:nvSpPr>
        <p:spPr>
          <a:xfrm>
            <a:off x="3469988" y="2164993"/>
            <a:ext cx="2698441" cy="2200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 numCol="1">
            <a:prstTxWarp prst="textPlain">
              <a:avLst/>
            </a:prstTxWarp>
            <a:spAutoFit/>
          </a:bodyPr>
          <a:lstStyle>
            <a:lvl1pPr>
              <a:defRPr sz="23900">
                <a:solidFill>
                  <a:srgbClr val="000000">
                    <a:alpha val="3000"/>
                  </a:srgbClr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sz="17925"/>
              <a:t>01</a:t>
            </a:r>
          </a:p>
        </p:txBody>
      </p:sp>
      <p:sp>
        <p:nvSpPr>
          <p:cNvPr id="5" name="标题 4"/>
          <p:cNvSpPr>
            <a:spLocks noGrp="1"/>
          </p:cNvSpPr>
          <p:nvPr userDrawn="1">
            <p:ph type="title"/>
          </p:nvPr>
        </p:nvSpPr>
        <p:spPr>
          <a:xfrm>
            <a:off x="5483285" y="2670061"/>
            <a:ext cx="3401291" cy="492594"/>
          </a:xfrm>
        </p:spPr>
        <p:txBody>
          <a:bodyPr anchor="b">
            <a:noAutofit/>
          </a:bodyPr>
          <a:lstStyle/>
          <a:p>
            <a:r>
              <a:rPr lang="zh-CN" altLang="en-US" sz="3200" smtClean="0"/>
              <a:t>什么是</a:t>
            </a:r>
            <a:r>
              <a:rPr lang="en-US" altLang="zh-CN" sz="3200" smtClean="0"/>
              <a:t>Nginx</a:t>
            </a:r>
            <a:endParaRPr lang="zh-CN" altLang="en-US" sz="3200" b="0"/>
          </a:p>
        </p:txBody>
      </p:sp>
      <p:sp>
        <p:nvSpPr>
          <p:cNvPr id="6" name="文本占位符 5"/>
          <p:cNvSpPr>
            <a:spLocks noGrp="1"/>
          </p:cNvSpPr>
          <p:nvPr userDrawn="1">
            <p:ph type="body" idx="1"/>
          </p:nvPr>
        </p:nvSpPr>
        <p:spPr>
          <a:xfrm>
            <a:off x="5623961" y="3332025"/>
            <a:ext cx="4425002" cy="564842"/>
          </a:xfrm>
        </p:spPr>
        <p:txBody>
          <a:bodyPr>
            <a:normAutofit/>
          </a:bodyPr>
          <a:lstStyle/>
          <a:p>
            <a:r>
              <a:rPr lang="en-US" altLang="zh-CN" sz="2400" err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的作用和优点</a:t>
            </a:r>
            <a:endParaRPr lang="en-US" altLang="zh-CN" sz="24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816928D0-72AC-4C4B-B075-C9A357EA00A5}"/>
              </a:ext>
            </a:extLst>
          </p:cNvPr>
          <p:cNvSpPr txBox="1"/>
          <p:nvPr/>
        </p:nvSpPr>
        <p:spPr>
          <a:xfrm>
            <a:off x="4320581" y="2916359"/>
            <a:ext cx="546113" cy="698087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350" spc="75"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z="1350" spc="75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217670" y="2752283"/>
            <a:ext cx="0" cy="933474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6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27"/>
          <p:cNvSpPr txBox="1"/>
          <p:nvPr/>
        </p:nvSpPr>
        <p:spPr>
          <a:xfrm>
            <a:off x="3469988" y="2164993"/>
            <a:ext cx="2698441" cy="2200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 numCol="1">
            <a:prstTxWarp prst="textPlain">
              <a:avLst/>
            </a:prstTxWarp>
            <a:spAutoFit/>
          </a:bodyPr>
          <a:lstStyle>
            <a:lvl1pPr>
              <a:defRPr sz="23900">
                <a:solidFill>
                  <a:srgbClr val="000000">
                    <a:alpha val="3000"/>
                  </a:srgbClr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sz="17925" smtClean="0"/>
              <a:t>0</a:t>
            </a:r>
            <a:r>
              <a:rPr lang="en-US" altLang="zh-CN" sz="17925" smtClean="0"/>
              <a:t>4</a:t>
            </a:r>
            <a:endParaRPr sz="17925"/>
          </a:p>
        </p:txBody>
      </p:sp>
      <p:sp>
        <p:nvSpPr>
          <p:cNvPr id="5" name="标题 4"/>
          <p:cNvSpPr>
            <a:spLocks noGrp="1"/>
          </p:cNvSpPr>
          <p:nvPr userDrawn="1">
            <p:ph type="title"/>
          </p:nvPr>
        </p:nvSpPr>
        <p:spPr>
          <a:xfrm>
            <a:off x="5483285" y="2670061"/>
            <a:ext cx="3401291" cy="492594"/>
          </a:xfrm>
        </p:spPr>
        <p:txBody>
          <a:bodyPr anchor="b">
            <a:noAutofit/>
          </a:bodyPr>
          <a:lstStyle/>
          <a:p>
            <a:r>
              <a:rPr lang="zh-CN" altLang="en-US" sz="3200" smtClean="0"/>
              <a:t>如何扩展</a:t>
            </a:r>
            <a:r>
              <a:rPr lang="en-US" altLang="zh-CN" sz="3200" smtClean="0"/>
              <a:t>Nginx</a:t>
            </a:r>
            <a:endParaRPr lang="zh-CN" altLang="en-US" sz="3200" b="0"/>
          </a:p>
        </p:txBody>
      </p:sp>
      <p:sp>
        <p:nvSpPr>
          <p:cNvPr id="6" name="文本占位符 5"/>
          <p:cNvSpPr>
            <a:spLocks noGrp="1"/>
          </p:cNvSpPr>
          <p:nvPr userDrawn="1">
            <p:ph type="body" idx="1"/>
          </p:nvPr>
        </p:nvSpPr>
        <p:spPr>
          <a:xfrm>
            <a:off x="5623960" y="3332024"/>
            <a:ext cx="4487193" cy="1538853"/>
          </a:xfrm>
        </p:spPr>
        <p:txBody>
          <a:bodyPr>
            <a:normAutofit/>
          </a:bodyPr>
          <a:lstStyle/>
          <a:p>
            <a:r>
              <a:rPr lang="en-US" altLang="zh-CN" sz="240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模块开发实践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err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nginx_by_lua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开发实践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816928D0-72AC-4C4B-B075-C9A357EA00A5}"/>
              </a:ext>
            </a:extLst>
          </p:cNvPr>
          <p:cNvSpPr txBox="1"/>
          <p:nvPr/>
        </p:nvSpPr>
        <p:spPr>
          <a:xfrm>
            <a:off x="4320581" y="2916359"/>
            <a:ext cx="546113" cy="698087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350" spc="75" smtClean="0">
                <a:latin typeface="Impact" panose="020B0806030902050204" pitchFamily="34" charset="0"/>
                <a:cs typeface="Arial" panose="020B0604020202020204" pitchFamily="34" charset="0"/>
              </a:rPr>
              <a:t>04</a:t>
            </a:r>
            <a:endParaRPr lang="zh-CN" altLang="en-US" sz="1350" spc="75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217670" y="2752283"/>
            <a:ext cx="0" cy="933474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60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2"/>
          <p:cNvSpPr txBox="1">
            <a:spLocks/>
          </p:cNvSpPr>
          <p:nvPr/>
        </p:nvSpPr>
        <p:spPr>
          <a:xfrm>
            <a:off x="745588" y="420807"/>
            <a:ext cx="10058400" cy="5815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000" b="1" kern="1200" spc="-5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LanTingHeiS-EL-GB" charset="0"/>
              </a:defRPr>
            </a:lvl1pPr>
          </a:lstStyle>
          <a:p>
            <a:r>
              <a:rPr kumimoji="1" lang="en-US" altLang="zh-CN" sz="3200" smtClean="0"/>
              <a:t>Nginx</a:t>
            </a:r>
            <a:r>
              <a:rPr kumimoji="1" lang="zh-CN" altLang="en-US" sz="3200" smtClean="0"/>
              <a:t>模块开发基本流程</a:t>
            </a:r>
            <a:endParaRPr kumimoji="1" lang="zh-CN" altLang="en-US" sz="32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932" y="636107"/>
            <a:ext cx="5733020" cy="5501226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8486775" y="2053671"/>
            <a:ext cx="1500187" cy="3000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86999" y="3014663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配置命令结构</a:t>
            </a:r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415212" y="5428558"/>
            <a:ext cx="237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各类型模块通用接口</a:t>
            </a:r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486775" y="3711401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通用模块结构</a:t>
            </a:r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46762" y="1130020"/>
            <a:ext cx="54962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定义配置命令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commands</a:t>
            </a:r>
          </a:p>
          <a:p>
            <a:pPr marL="742950" lvl="1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实现配置解析函数</a:t>
            </a:r>
            <a:r>
              <a:rPr lang="en-US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set</a:t>
            </a:r>
          </a:p>
          <a:p>
            <a:pPr marL="742950" lvl="1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设置</a:t>
            </a:r>
            <a:r>
              <a:rPr lang="en-US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command</a:t>
            </a: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的模块类型</a:t>
            </a:r>
            <a:endParaRPr lang="en-US" altLang="zh-CN" sz="24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存储的</a:t>
            </a:r>
            <a:r>
              <a:rPr lang="en-US" altLang="zh-CN" sz="24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conf</a:t>
            </a: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结构</a:t>
            </a:r>
            <a:endParaRPr lang="en-US" altLang="zh-CN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实现模块</a:t>
            </a:r>
            <a:r>
              <a:rPr lang="en-US" altLang="zh-CN" sz="2400" dirty="0" err="1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ctx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的接口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</a:t>
            </a:r>
            <a:r>
              <a:rPr lang="en-US" altLang="zh-CN" sz="24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postConfigure</a:t>
            </a: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中添加各个阶段的</a:t>
            </a:r>
            <a:r>
              <a:rPr lang="en-US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handler</a:t>
            </a:r>
          </a:p>
          <a:p>
            <a:pPr marL="742950" lvl="1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</a:t>
            </a:r>
            <a:r>
              <a:rPr lang="en-US" altLang="zh-CN" sz="24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loc_conf</a:t>
            </a: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设置</a:t>
            </a:r>
            <a:r>
              <a:rPr lang="en-US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content</a:t>
            </a: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阶段的</a:t>
            </a:r>
            <a:r>
              <a:rPr lang="en-US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handler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定义模块配置结构体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697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5588" y="420807"/>
            <a:ext cx="10058400" cy="581516"/>
          </a:xfrm>
        </p:spPr>
        <p:txBody>
          <a:bodyPr/>
          <a:lstStyle/>
          <a:p>
            <a:r>
              <a:rPr kumimoji="1" lang="en-US" altLang="zh-CN" sz="3200" dirty="0" err="1" smtClean="0"/>
              <a:t>Openresty</a:t>
            </a:r>
            <a:endParaRPr kumimoji="1"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546762" y="1130020"/>
            <a:ext cx="82990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zh-CN" sz="2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OpenResty</a:t>
            </a:r>
            <a:r>
              <a:rPr lang="zh-CN" altLang="en-US" sz="2400" baseline="30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baseline="30000" dirty="0"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nginx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lang="en-US" altLang="zh-CN" sz="2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nginx_by_lua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精良</a:t>
            </a:r>
            <a:r>
              <a:rPr lang="en-US" altLang="zh-CN" sz="2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nginx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模块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zh-CN" sz="2400" dirty="0" err="1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nginx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层做权限控制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登录和访问权限控制</a:t>
            </a:r>
            <a:endParaRPr lang="en-US" altLang="zh-CN" sz="24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白名单控制</a:t>
            </a:r>
            <a:endParaRPr lang="en-US" altLang="zh-CN" sz="24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zh-CN" sz="24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Ip</a:t>
            </a: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权限控制</a:t>
            </a:r>
            <a:endParaRPr lang="en-US" altLang="zh-CN" sz="24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zh-CN" sz="2400" dirty="0" err="1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nginx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层做数据处理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zh-CN" sz="2400" dirty="0" err="1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nginx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层做返回数据过滤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defTabSz="91440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zh-CN" sz="2400" dirty="0" err="1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nginx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层做访问统计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788" y="1911534"/>
            <a:ext cx="5994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参考</a:t>
            </a: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372" name="矩形 371"/>
          <p:cNvSpPr/>
          <p:nvPr/>
        </p:nvSpPr>
        <p:spPr>
          <a:xfrm>
            <a:off x="1490655" y="1500519"/>
            <a:ext cx="10100809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>
            <a:spAutoFit/>
          </a:bodyPr>
          <a:lstStyle/>
          <a:p>
            <a:pPr marL="285750" indent="-28575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948A5"/>
              </a:buClr>
              <a:buFont typeface="Wingdings" panose="05000000000000000000" pitchFamily="2" charset="2"/>
              <a:buChar char="6"/>
            </a:pPr>
            <a:r>
              <a:rPr lang="zh-CN" altLang="en-US" sz="2400" dirty="0">
                <a:hlinkClick r:id="rId3"/>
              </a:rPr>
              <a:t>从浏览器输入</a:t>
            </a:r>
            <a:r>
              <a:rPr lang="en-US" altLang="zh-CN" sz="2400" dirty="0" err="1">
                <a:hlinkClick r:id="rId3"/>
              </a:rPr>
              <a:t>url</a:t>
            </a:r>
            <a:r>
              <a:rPr lang="zh-CN" altLang="en-US" sz="2400" dirty="0">
                <a:hlinkClick r:id="rId3"/>
              </a:rPr>
              <a:t>到页面呈现过程</a:t>
            </a:r>
            <a:endParaRPr lang="en-US" altLang="zh-CN" sz="2400" dirty="0" smtClean="0">
              <a:hlinkClick r:id="rId4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948A5"/>
              </a:buClr>
              <a:buFont typeface="Wingdings" panose="05000000000000000000" pitchFamily="2" charset="2"/>
              <a:buChar char="6"/>
            </a:pPr>
            <a:r>
              <a:rPr lang="en-US" altLang="zh-CN" sz="2400" dirty="0" smtClean="0">
                <a:hlinkClick r:id="rId4"/>
              </a:rPr>
              <a:t>WebServer</a:t>
            </a:r>
            <a:r>
              <a:rPr lang="zh-CN" altLang="en-US" sz="2400" dirty="0" smtClean="0">
                <a:hlinkClick r:id="rId4"/>
              </a:rPr>
              <a:t>使用</a:t>
            </a:r>
            <a:r>
              <a:rPr lang="zh-CN" altLang="en-US" sz="2400" dirty="0">
                <a:hlinkClick r:id="rId4"/>
              </a:rPr>
              <a:t>情况统计结果对比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新宋体" pitchFamily="49" charset="-122"/>
              <a:ea typeface="新宋体" pitchFamily="49" charset="-122"/>
              <a:hlinkClick r:id="rId5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948A5"/>
              </a:buClr>
              <a:buFont typeface="Wingdings" panose="05000000000000000000" pitchFamily="2" charset="2"/>
              <a:buChar char="6"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新宋体" pitchFamily="49" charset="-122"/>
                <a:ea typeface="新宋体" pitchFamily="49" charset="-122"/>
                <a:hlinkClick r:id="rId5"/>
              </a:rPr>
              <a:t>陶辉：深入理解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新宋体" pitchFamily="49" charset="-122"/>
                <a:ea typeface="新宋体" pitchFamily="49" charset="-122"/>
                <a:hlinkClick r:id="rId5"/>
              </a:rPr>
              <a:t>Nginx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新宋体" pitchFamily="49" charset="-122"/>
              <a:ea typeface="新宋体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4012" y="1224334"/>
            <a:ext cx="3149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6571" y="1498314"/>
            <a:ext cx="60660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200" smtClean="0">
                <a:latin typeface="FZLanTingHeiS-EL-GB" charset="0"/>
                <a:ea typeface="FZLanTingHeiS-EL-GB" charset="0"/>
                <a:cs typeface="FZLanTingHeiS-EL-GB" charset="0"/>
              </a:rPr>
              <a:t>THANK</a:t>
            </a:r>
            <a:r>
              <a:rPr kumimoji="1" lang="zh-CN" altLang="en-US" sz="7200">
                <a:latin typeface="FZLanTingHeiS-EL-GB" charset="0"/>
                <a:ea typeface="FZLanTingHeiS-EL-GB" charset="0"/>
                <a:cs typeface="FZLanTingHeiS-EL-GB" charset="0"/>
              </a:rPr>
              <a:t> </a:t>
            </a:r>
            <a:r>
              <a:rPr kumimoji="1" lang="en-US" altLang="zh-CN" sz="7200" smtClean="0">
                <a:latin typeface="FZLanTingHeiS-EL-GB" charset="0"/>
                <a:ea typeface="FZLanTingHeiS-EL-GB" charset="0"/>
                <a:cs typeface="FZLanTingHeiS-EL-GB" charset="0"/>
              </a:rPr>
              <a:t>YOU</a:t>
            </a:r>
            <a:endParaRPr kumimoji="1" lang="zh-CN" altLang="en-US" sz="7200">
              <a:latin typeface="FZLanTingHeiS-EL-GB" charset="0"/>
              <a:ea typeface="FZLanTingHeiS-EL-GB" charset="0"/>
              <a:cs typeface="FZLanTingHeiS-EL-G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22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5588" y="420807"/>
            <a:ext cx="10058400" cy="581516"/>
          </a:xfrm>
        </p:spPr>
        <p:txBody>
          <a:bodyPr/>
          <a:lstStyle/>
          <a:p>
            <a:r>
              <a:rPr kumimoji="1" lang="zh-CN" altLang="en-US" sz="3200" smtClean="0"/>
              <a:t>附录：</a:t>
            </a:r>
            <a:endParaRPr kumimoji="1" lang="zh-CN" altLang="en-US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65144"/>
            <a:ext cx="80772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3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5588" y="420807"/>
            <a:ext cx="10058400" cy="581516"/>
          </a:xfrm>
        </p:spPr>
        <p:txBody>
          <a:bodyPr/>
          <a:lstStyle/>
          <a:p>
            <a:r>
              <a:rPr kumimoji="1" lang="zh-CN" altLang="en-US" sz="3200" smtClean="0"/>
              <a:t>附录：</a:t>
            </a:r>
            <a:endParaRPr kumimoji="1" lang="zh-CN" altLang="en-US" sz="3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0"/>
            <a:ext cx="51967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8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/var/folders/2w/tt1p_4td3yq9xlbl7c2t4jn00000gn/T/com.microsoft.Powerpoint/WebArchiveCopyPasteTempFiles/p24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815" y="-295834"/>
            <a:ext cx="6324600" cy="724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5588" y="420807"/>
            <a:ext cx="10058400" cy="581516"/>
          </a:xfrm>
        </p:spPr>
        <p:txBody>
          <a:bodyPr/>
          <a:lstStyle/>
          <a:p>
            <a:r>
              <a:rPr kumimoji="1" lang="zh-CN" altLang="en-US" sz="3200" smtClean="0"/>
              <a:t>附录</a:t>
            </a:r>
            <a:endParaRPr kumimoji="1" lang="zh-CN" altLang="en-US" sz="3200"/>
          </a:p>
        </p:txBody>
      </p:sp>
      <p:sp>
        <p:nvSpPr>
          <p:cNvPr id="5" name="文本框 4"/>
          <p:cNvSpPr txBox="1"/>
          <p:nvPr/>
        </p:nvSpPr>
        <p:spPr>
          <a:xfrm>
            <a:off x="280594" y="2920551"/>
            <a:ext cx="2522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smtClean="0"/>
              <a:t>Nginx</a:t>
            </a:r>
            <a:r>
              <a:rPr kumimoji="1" lang="zh-CN" altLang="en-US" sz="2800" smtClean="0"/>
              <a:t>启动流程</a:t>
            </a:r>
            <a:endParaRPr kumimoji="1"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159605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5588" y="420807"/>
            <a:ext cx="10058400" cy="581516"/>
          </a:xfrm>
        </p:spPr>
        <p:txBody>
          <a:bodyPr/>
          <a:lstStyle/>
          <a:p>
            <a:r>
              <a:rPr kumimoji="1" lang="zh-CN" altLang="en-US" sz="3200" smtClean="0"/>
              <a:t>附录</a:t>
            </a:r>
            <a:endParaRPr kumimoji="1" lang="zh-CN" altLang="en-US" sz="3200"/>
          </a:p>
        </p:txBody>
      </p:sp>
      <p:sp>
        <p:nvSpPr>
          <p:cNvPr id="5" name="文本框 4"/>
          <p:cNvSpPr txBox="1"/>
          <p:nvPr/>
        </p:nvSpPr>
        <p:spPr>
          <a:xfrm>
            <a:off x="591670" y="2801304"/>
            <a:ext cx="25280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smtClean="0"/>
              <a:t>Nginx</a:t>
            </a:r>
            <a:r>
              <a:rPr kumimoji="1" lang="zh-CN" altLang="en-US" sz="2800" smtClean="0"/>
              <a:t>事件框架</a:t>
            </a:r>
            <a:endParaRPr kumimoji="1" lang="en-US" altLang="zh-CN" sz="2800" smtClean="0"/>
          </a:p>
          <a:p>
            <a:pPr algn="ctr"/>
            <a:r>
              <a:rPr kumimoji="1" lang="zh-CN" altLang="en-US" sz="2800" smtClean="0"/>
              <a:t>处理流程</a:t>
            </a:r>
            <a:endParaRPr kumimoji="1" lang="zh-CN" altLang="en-US" sz="2800"/>
          </a:p>
        </p:txBody>
      </p:sp>
      <p:pic>
        <p:nvPicPr>
          <p:cNvPr id="2049" name="Picture 1" descr="/var/folders/2w/tt1p_4td3yq9xlbl7c2t4jn00000gn/T/com.microsoft.Powerpoint/WebArchiveCopyPasteTempFiles/p24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718" y="-437435"/>
            <a:ext cx="5834566" cy="743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1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5588" y="420807"/>
            <a:ext cx="10058400" cy="581516"/>
          </a:xfrm>
        </p:spPr>
        <p:txBody>
          <a:bodyPr/>
          <a:lstStyle/>
          <a:p>
            <a:r>
              <a:rPr kumimoji="1" lang="zh-CN" altLang="en-US" sz="3200" smtClean="0"/>
              <a:t>附录</a:t>
            </a:r>
            <a:endParaRPr kumimoji="1" lang="zh-CN" altLang="en-US" sz="3200"/>
          </a:p>
        </p:txBody>
      </p:sp>
      <p:sp>
        <p:nvSpPr>
          <p:cNvPr id="5" name="文本框 4"/>
          <p:cNvSpPr txBox="1"/>
          <p:nvPr/>
        </p:nvSpPr>
        <p:spPr>
          <a:xfrm>
            <a:off x="259360" y="2755138"/>
            <a:ext cx="3119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smtClean="0"/>
              <a:t>Http</a:t>
            </a:r>
            <a:r>
              <a:rPr kumimoji="1" lang="zh-CN" altLang="en-US" sz="2800" smtClean="0"/>
              <a:t>请求处理流程</a:t>
            </a:r>
            <a:endParaRPr kumimoji="1" lang="zh-CN" altLang="en-US" sz="2800"/>
          </a:p>
        </p:txBody>
      </p:sp>
      <p:pic>
        <p:nvPicPr>
          <p:cNvPr id="2049" name="Picture 1" descr="/var/folders/2w/tt1p_4td3yq9xlbl7c2t4jn00000gn/T/com.microsoft.Powerpoint/WebArchiveCopyPasteTempFiles/p24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915" y="0"/>
            <a:ext cx="58345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5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>
          <a:xfrm>
            <a:off x="745588" y="420807"/>
            <a:ext cx="10058400" cy="5815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000" b="1" kern="1200" spc="-5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LanTingHeiS-EL-GB" charset="0"/>
              </a:defRPr>
            </a:lvl1pPr>
          </a:lstStyle>
          <a:p>
            <a:r>
              <a:rPr kumimoji="1" lang="zh-CN" altLang="en-US" sz="3200" smtClean="0"/>
              <a:t>感性认识</a:t>
            </a:r>
            <a:r>
              <a:rPr kumimoji="1" lang="en-US" altLang="zh-CN" sz="3200" err="1" smtClean="0"/>
              <a:t>nginx</a:t>
            </a:r>
            <a:r>
              <a:rPr kumimoji="1" lang="en-US" altLang="zh-CN" sz="3200" smtClean="0"/>
              <a:t>—http</a:t>
            </a:r>
            <a:r>
              <a:rPr kumimoji="1" lang="zh-CN" altLang="en-US" sz="3200" smtClean="0"/>
              <a:t>请求流程</a:t>
            </a:r>
            <a:endParaRPr kumimoji="1" lang="zh-CN" altLang="en-US" sz="3200"/>
          </a:p>
        </p:txBody>
      </p:sp>
      <p:sp>
        <p:nvSpPr>
          <p:cNvPr id="5" name="文本框 4"/>
          <p:cNvSpPr txBox="1"/>
          <p:nvPr/>
        </p:nvSpPr>
        <p:spPr>
          <a:xfrm>
            <a:off x="7241456" y="2772070"/>
            <a:ext cx="40558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solidFill>
                  <a:schemeClr val="bg1">
                    <a:lumMod val="50000"/>
                  </a:schemeClr>
                </a:solidFill>
              </a:rPr>
              <a:t>Q:</a:t>
            </a:r>
            <a:r>
              <a:rPr kumimoji="1" lang="zh-CN" altLang="en-US" sz="3600" dirty="0" smtClean="0">
                <a:solidFill>
                  <a:schemeClr val="bg1">
                    <a:lumMod val="50000"/>
                  </a:schemeClr>
                </a:solidFill>
              </a:rPr>
              <a:t>从浏览器输入</a:t>
            </a:r>
            <a:r>
              <a:rPr kumimoji="1" lang="en-US" altLang="zh-CN" sz="3600" dirty="0" err="1" smtClean="0">
                <a:solidFill>
                  <a:schemeClr val="bg1">
                    <a:lumMod val="50000"/>
                  </a:schemeClr>
                </a:solidFill>
              </a:rPr>
              <a:t>url</a:t>
            </a:r>
            <a:r>
              <a:rPr kumimoji="1" lang="zh-CN" altLang="en-US" sz="3600" dirty="0" smtClean="0">
                <a:solidFill>
                  <a:schemeClr val="bg1">
                    <a:lumMod val="50000"/>
                  </a:schemeClr>
                </a:solidFill>
              </a:rPr>
              <a:t>到页面呈现的整个流程是怎样的？</a:t>
            </a:r>
            <a:endParaRPr kumimoji="1" lang="zh-CN" alt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88" y="1503343"/>
            <a:ext cx="5561702" cy="429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4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4967713" y="1002323"/>
            <a:ext cx="5259297" cy="5564918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899161" y="6061470"/>
            <a:ext cx="198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smtClean="0"/>
              <a:t>服务器端</a:t>
            </a:r>
            <a:endParaRPr kumimoji="1" lang="zh-CN" altLang="en-US" sz="2800"/>
          </a:p>
        </p:txBody>
      </p:sp>
      <p:sp>
        <p:nvSpPr>
          <p:cNvPr id="8" name="圆角矩形 7"/>
          <p:cNvSpPr/>
          <p:nvPr/>
        </p:nvSpPr>
        <p:spPr>
          <a:xfrm>
            <a:off x="790356" y="1886086"/>
            <a:ext cx="2177918" cy="3259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smtClean="0">
                <a:solidFill>
                  <a:schemeClr val="bg1">
                    <a:lumMod val="50000"/>
                  </a:schemeClr>
                </a:solidFill>
              </a:rPr>
              <a:t>浏览器</a:t>
            </a:r>
            <a:endParaRPr kumimoji="1" lang="en-US" altLang="zh-CN" sz="280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en-US" altLang="zh-CN" sz="2800" smtClean="0">
                <a:solidFill>
                  <a:schemeClr val="bg1">
                    <a:lumMod val="50000"/>
                  </a:schemeClr>
                </a:solidFill>
              </a:rPr>
              <a:t>App</a:t>
            </a:r>
          </a:p>
          <a:p>
            <a:pPr algn="ctr"/>
            <a:r>
              <a:rPr kumimoji="1" lang="zh-CN" altLang="en-US" sz="2800" smtClean="0">
                <a:solidFill>
                  <a:schemeClr val="bg1">
                    <a:lumMod val="50000"/>
                  </a:schemeClr>
                </a:solidFill>
              </a:rPr>
              <a:t>程序</a:t>
            </a:r>
            <a:endParaRPr kumimoji="1" lang="zh-CN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5588" y="420807"/>
            <a:ext cx="10058400" cy="581516"/>
          </a:xfrm>
        </p:spPr>
        <p:txBody>
          <a:bodyPr/>
          <a:lstStyle/>
          <a:p>
            <a:r>
              <a:rPr kumimoji="1" lang="zh-CN" altLang="en-US" sz="3200" smtClean="0"/>
              <a:t>感性认识</a:t>
            </a:r>
            <a:r>
              <a:rPr kumimoji="1" lang="en-US" altLang="zh-CN" sz="3200" err="1" smtClean="0"/>
              <a:t>nginx</a:t>
            </a:r>
            <a:r>
              <a:rPr kumimoji="1" lang="en-US" altLang="zh-CN" sz="3200" smtClean="0"/>
              <a:t>—http</a:t>
            </a:r>
            <a:r>
              <a:rPr kumimoji="1" lang="zh-CN" altLang="en-US" sz="3200" smtClean="0"/>
              <a:t>请求流程</a:t>
            </a:r>
            <a:endParaRPr kumimoji="1" lang="zh-CN" altLang="en-US" sz="3200"/>
          </a:p>
        </p:txBody>
      </p:sp>
      <p:sp>
        <p:nvSpPr>
          <p:cNvPr id="12" name="矩形 11"/>
          <p:cNvSpPr/>
          <p:nvPr/>
        </p:nvSpPr>
        <p:spPr>
          <a:xfrm>
            <a:off x="5900667" y="1327236"/>
            <a:ext cx="3418548" cy="1628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smtClean="0"/>
              <a:t>Web</a:t>
            </a:r>
            <a:r>
              <a:rPr kumimoji="1" lang="zh-CN" altLang="en-US" sz="2400" smtClean="0"/>
              <a:t> </a:t>
            </a:r>
            <a:r>
              <a:rPr kumimoji="1" lang="en-US" altLang="zh-CN" sz="2400" smtClean="0"/>
              <a:t>Server</a:t>
            </a:r>
            <a:endParaRPr kumimoji="1" lang="zh-CN" altLang="en-US" sz="2400"/>
          </a:p>
        </p:txBody>
      </p:sp>
      <p:sp>
        <p:nvSpPr>
          <p:cNvPr id="14" name="剪去单圆角的矩形 13"/>
          <p:cNvSpPr/>
          <p:nvPr/>
        </p:nvSpPr>
        <p:spPr>
          <a:xfrm>
            <a:off x="5366194" y="5040937"/>
            <a:ext cx="1771818" cy="803873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err="1" smtClean="0"/>
              <a:t>StaticFile</a:t>
            </a:r>
            <a:endParaRPr kumimoji="1" lang="en-US" altLang="zh-CN" sz="2400" smtClean="0"/>
          </a:p>
          <a:p>
            <a:pPr algn="ctr"/>
            <a:r>
              <a:rPr kumimoji="1" lang="en-US" altLang="zh-CN" smtClean="0"/>
              <a:t>(html/</a:t>
            </a:r>
            <a:r>
              <a:rPr kumimoji="1" lang="en-US" altLang="zh-CN" err="1" smtClean="0"/>
              <a:t>css</a:t>
            </a:r>
            <a:r>
              <a:rPr kumimoji="1" lang="en-US" altLang="zh-CN" smtClean="0"/>
              <a:t>/</a:t>
            </a:r>
            <a:r>
              <a:rPr kumimoji="1" lang="en-US" altLang="zh-CN" err="1" smtClean="0"/>
              <a:t>js</a:t>
            </a:r>
            <a:r>
              <a:rPr kumimoji="1" lang="en-US" altLang="zh-CN" smtClean="0"/>
              <a:t>)</a:t>
            </a:r>
            <a:endParaRPr kumimoji="1" lang="zh-CN" altLang="en-US"/>
          </a:p>
        </p:txBody>
      </p:sp>
      <p:sp>
        <p:nvSpPr>
          <p:cNvPr id="15" name="剪去单圆角的矩形 14"/>
          <p:cNvSpPr/>
          <p:nvPr/>
        </p:nvSpPr>
        <p:spPr>
          <a:xfrm>
            <a:off x="7776879" y="5050425"/>
            <a:ext cx="1771818" cy="803872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Code</a:t>
            </a:r>
          </a:p>
          <a:p>
            <a:pPr algn="ctr"/>
            <a:r>
              <a:rPr kumimoji="1" lang="en-US" altLang="zh-CN" smtClean="0"/>
              <a:t>(</a:t>
            </a:r>
            <a:r>
              <a:rPr kumimoji="1" lang="en-US" altLang="zh-CN" err="1" smtClean="0"/>
              <a:t>php</a:t>
            </a:r>
            <a:r>
              <a:rPr kumimoji="1" lang="en-US" altLang="zh-CN" smtClean="0"/>
              <a:t>/python)</a:t>
            </a:r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802023" y="3918431"/>
            <a:ext cx="1733549" cy="594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smtClean="0"/>
              <a:t>CGI</a:t>
            </a:r>
            <a:endParaRPr kumimoji="1" lang="zh-CN" altLang="en-US" sz="2400"/>
          </a:p>
        </p:txBody>
      </p:sp>
      <p:cxnSp>
        <p:nvCxnSpPr>
          <p:cNvPr id="22" name="直线箭头连接符 21"/>
          <p:cNvCxnSpPr/>
          <p:nvPr/>
        </p:nvCxnSpPr>
        <p:spPr>
          <a:xfrm flipV="1">
            <a:off x="2968274" y="1362473"/>
            <a:ext cx="2932393" cy="83380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 flipV="1">
            <a:off x="2953294" y="2932015"/>
            <a:ext cx="2947373" cy="1529588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>
            <a:stCxn id="8" idx="3"/>
            <a:endCxn id="12" idx="1"/>
          </p:cNvCxnSpPr>
          <p:nvPr/>
        </p:nvCxnSpPr>
        <p:spPr>
          <a:xfrm flipV="1">
            <a:off x="2968274" y="2141535"/>
            <a:ext cx="2932393" cy="137409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 rot="20614272">
            <a:off x="3163675" y="1378992"/>
            <a:ext cx="22296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smtClean="0">
                <a:solidFill>
                  <a:schemeClr val="bg1">
                    <a:lumMod val="50000"/>
                  </a:schemeClr>
                </a:solidFill>
              </a:rPr>
              <a:t>Connect</a:t>
            </a:r>
            <a:r>
              <a:rPr kumimoji="1" lang="zh-CN" altLang="en-US" sz="24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400" smtClean="0">
                <a:solidFill>
                  <a:schemeClr val="bg1">
                    <a:lumMod val="50000"/>
                  </a:schemeClr>
                </a:solidFill>
              </a:rPr>
              <a:t>Server</a:t>
            </a:r>
          </a:p>
          <a:p>
            <a:r>
              <a:rPr kumimoji="1" lang="zh-CN" altLang="en-US" sz="2000" smtClean="0">
                <a:solidFill>
                  <a:schemeClr val="bg1">
                    <a:lumMod val="50000"/>
                  </a:schemeClr>
                </a:solidFill>
              </a:rPr>
              <a:t>        </a:t>
            </a:r>
            <a:r>
              <a:rPr kumimoji="1" lang="en-US" altLang="zh-CN" sz="200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kumimoji="1" lang="en-US" altLang="zh-CN" sz="2000" err="1" smtClean="0">
                <a:solidFill>
                  <a:schemeClr val="bg1">
                    <a:lumMod val="50000"/>
                  </a:schemeClr>
                </a:solidFill>
              </a:rPr>
              <a:t>ip:port</a:t>
            </a:r>
            <a:r>
              <a:rPr kumimoji="1" lang="en-US" altLang="zh-CN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kumimoji="1"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 rot="20119995">
            <a:off x="3550165" y="2259504"/>
            <a:ext cx="2328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smtClean="0">
                <a:solidFill>
                  <a:schemeClr val="bg1">
                    <a:lumMod val="50000"/>
                  </a:schemeClr>
                </a:solidFill>
              </a:rPr>
              <a:t>Send</a:t>
            </a:r>
            <a:r>
              <a:rPr kumimoji="1" lang="zh-CN" altLang="en-US" sz="24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400" smtClean="0">
                <a:solidFill>
                  <a:schemeClr val="bg1">
                    <a:lumMod val="50000"/>
                  </a:schemeClr>
                </a:solidFill>
              </a:rPr>
              <a:t>Request</a:t>
            </a:r>
            <a:endParaRPr kumimoji="1" lang="zh-C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 rot="20051928">
            <a:off x="3602836" y="3227050"/>
            <a:ext cx="192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err="1" smtClean="0">
                <a:solidFill>
                  <a:schemeClr val="bg1">
                    <a:lumMod val="50000"/>
                  </a:schemeClr>
                </a:solidFill>
              </a:rPr>
              <a:t>Recv</a:t>
            </a:r>
            <a:r>
              <a:rPr kumimoji="1" lang="zh-CN" altLang="en-US" sz="24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400" err="1" smtClean="0">
                <a:solidFill>
                  <a:schemeClr val="bg1">
                    <a:lumMod val="50000"/>
                  </a:schemeClr>
                </a:solidFill>
              </a:rPr>
              <a:t>Reponse</a:t>
            </a:r>
            <a:endParaRPr kumimoji="1" lang="zh-C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3" name="直线箭头连接符 42"/>
          <p:cNvCxnSpPr>
            <a:endCxn id="14" idx="3"/>
          </p:cNvCxnSpPr>
          <p:nvPr/>
        </p:nvCxnSpPr>
        <p:spPr>
          <a:xfrm flipH="1">
            <a:off x="6252103" y="3025831"/>
            <a:ext cx="1003126" cy="201510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/>
          <p:nvPr/>
        </p:nvCxnSpPr>
        <p:spPr>
          <a:xfrm>
            <a:off x="7708682" y="2955834"/>
            <a:ext cx="999124" cy="99243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>
            <a:stCxn id="16" idx="2"/>
            <a:endCxn id="15" idx="3"/>
          </p:cNvCxnSpPr>
          <p:nvPr/>
        </p:nvCxnSpPr>
        <p:spPr>
          <a:xfrm flipH="1">
            <a:off x="8662788" y="4513330"/>
            <a:ext cx="6010" cy="53709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 rot="17990057">
            <a:off x="5959644" y="3436942"/>
            <a:ext cx="17494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smtClean="0">
                <a:solidFill>
                  <a:schemeClr val="bg1">
                    <a:lumMod val="50000"/>
                  </a:schemeClr>
                </a:solidFill>
              </a:rPr>
              <a:t>location</a:t>
            </a:r>
          </a:p>
          <a:p>
            <a:r>
              <a:rPr kumimoji="1" lang="en-US" altLang="zh-CN" sz="2000" err="1" smtClean="0">
                <a:solidFill>
                  <a:schemeClr val="bg1">
                    <a:lumMod val="50000"/>
                  </a:schemeClr>
                </a:solidFill>
              </a:rPr>
              <a:t>index.html</a:t>
            </a:r>
            <a:endParaRPr kumimoji="1" lang="en-US" altLang="zh-CN" sz="200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 rot="2898747">
            <a:off x="7694197" y="3086377"/>
            <a:ext cx="12621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kumimoji="1" lang="en-US" altLang="zh-CN" sz="2400" smtClean="0">
                <a:solidFill>
                  <a:schemeClr val="bg1">
                    <a:lumMod val="50000"/>
                  </a:schemeClr>
                </a:solidFill>
              </a:rPr>
              <a:t>ocation</a:t>
            </a:r>
          </a:p>
          <a:p>
            <a:r>
              <a:rPr kumimoji="1" lang="en-US" altLang="zh-CN" sz="2000" err="1" smtClean="0">
                <a:solidFill>
                  <a:schemeClr val="bg1">
                    <a:lumMod val="50000"/>
                  </a:schemeClr>
                </a:solidFill>
              </a:rPr>
              <a:t>index.php</a:t>
            </a:r>
            <a:endParaRPr kumimoji="1" lang="en-US" altLang="zh-CN" sz="200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324059" y="4534784"/>
            <a:ext cx="198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smtClean="0"/>
              <a:t>客户端</a:t>
            </a:r>
            <a:endParaRPr kumimoji="1" lang="zh-CN" altLang="en-US" sz="2800"/>
          </a:p>
        </p:txBody>
      </p:sp>
      <p:sp>
        <p:nvSpPr>
          <p:cNvPr id="62" name="文本框 61"/>
          <p:cNvSpPr txBox="1"/>
          <p:nvPr/>
        </p:nvSpPr>
        <p:spPr>
          <a:xfrm>
            <a:off x="8169349" y="4452463"/>
            <a:ext cx="751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smtClean="0">
                <a:solidFill>
                  <a:schemeClr val="bg1">
                    <a:lumMod val="50000"/>
                  </a:schemeClr>
                </a:solidFill>
              </a:rPr>
              <a:t>run</a:t>
            </a:r>
          </a:p>
        </p:txBody>
      </p:sp>
      <p:pic>
        <p:nvPicPr>
          <p:cNvPr id="1025" name="Picture 1" descr="/var/folders/2w/tt1p_4td3yq9xlbl7c2t4jn00000gn/T/com.microsoft.Powerpoint/WebArchiveCopyPasteTempFiles/p24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059" y="3965009"/>
            <a:ext cx="7912099" cy="230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059" y="3937371"/>
            <a:ext cx="79121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6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9" grpId="0"/>
      <p:bldP spid="40" grpId="0"/>
      <p:bldP spid="41" grpId="0"/>
      <p:bldP spid="56" grpId="0"/>
      <p:bldP spid="60" grpId="0"/>
      <p:bldP spid="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45588" y="1344706"/>
            <a:ext cx="10410092" cy="5100698"/>
          </a:xfrm>
        </p:spPr>
        <p:txBody>
          <a:bodyPr>
            <a:normAutofit/>
          </a:bodyPr>
          <a:lstStyle/>
          <a:p>
            <a:pPr indent="91440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新宋体" pitchFamily="49" charset="-122"/>
                <a:ea typeface="新宋体" pitchFamily="49" charset="-122"/>
              </a:rPr>
              <a:t>N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ginx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是一个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web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服务器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web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服务器的基本功能：基于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REST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架构风格，以统一资源描述符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(URI)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或者统一资源定位符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(URL)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，作为沟通依据，通过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为浏览器等客户端程序等提供各种网络服务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。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indent="91440">
              <a:lnSpc>
                <a:spcPct val="150000"/>
              </a:lnSpc>
            </a:pPr>
            <a:endParaRPr lang="zh-CN" alt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948A5"/>
              </a:buClr>
              <a:buFont typeface="Wingdings" panose="05000000000000000000" pitchFamily="2" charset="2"/>
              <a:buChar char="6"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更快</a:t>
            </a:r>
            <a:r>
              <a:rPr lang="zh-CN" altLang="en-US" dirty="0"/>
              <a:t>（单次请求响应</a:t>
            </a:r>
            <a:r>
              <a:rPr lang="en-US" altLang="zh-CN" dirty="0"/>
              <a:t>+</a:t>
            </a:r>
            <a:r>
              <a:rPr lang="zh-CN" altLang="en-US" dirty="0"/>
              <a:t>高峰期的平均响应延迟）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948A5"/>
              </a:buClr>
              <a:buFont typeface="Wingdings" panose="05000000000000000000" pitchFamily="2" charset="2"/>
              <a:buChar char="6"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高扩展性</a:t>
            </a:r>
            <a:r>
              <a:rPr lang="zh-CN" altLang="en-US" dirty="0"/>
              <a:t>（</a:t>
            </a:r>
            <a:r>
              <a:rPr lang="zh-CN" altLang="en-US" dirty="0" smtClean="0"/>
              <a:t>模块化）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948A5"/>
              </a:buClr>
              <a:buFont typeface="Wingdings" panose="05000000000000000000" pitchFamily="2" charset="2"/>
              <a:buChar char="6"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高可靠性</a:t>
            </a:r>
            <a:r>
              <a:rPr lang="zh-CN" altLang="en-US" dirty="0" smtClean="0"/>
              <a:t>（大量高并发大型网站的使用 </a:t>
            </a:r>
            <a:r>
              <a:rPr lang="en-US" altLang="zh-CN" dirty="0" smtClean="0"/>
              <a:t>+</a:t>
            </a:r>
            <a:r>
              <a:rPr lang="zh-CN" altLang="en-US" dirty="0" smtClean="0"/>
              <a:t> 优秀设计）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948A5"/>
              </a:buClr>
              <a:buFont typeface="Wingdings" panose="05000000000000000000" pitchFamily="2" charset="2"/>
              <a:buChar char="6"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低内存消耗</a:t>
            </a:r>
            <a:r>
              <a:rPr lang="zh-CN" altLang="en-US" dirty="0"/>
              <a:t>（</a:t>
            </a:r>
            <a:r>
              <a:rPr lang="en-US" altLang="zh-CN" dirty="0"/>
              <a:t>1w</a:t>
            </a:r>
            <a:r>
              <a:rPr lang="zh-CN" altLang="en-US" dirty="0"/>
              <a:t>个非</a:t>
            </a:r>
            <a:r>
              <a:rPr lang="en-US" altLang="zh-CN" dirty="0"/>
              <a:t>keep-alive</a:t>
            </a:r>
            <a:r>
              <a:rPr lang="zh-CN" altLang="en-US" dirty="0"/>
              <a:t>连接仅仅消耗</a:t>
            </a:r>
            <a:r>
              <a:rPr lang="en-US" altLang="zh-CN" dirty="0"/>
              <a:t>2.5M</a:t>
            </a:r>
            <a:r>
              <a:rPr lang="zh-CN" altLang="en-US" dirty="0"/>
              <a:t>内存</a:t>
            </a:r>
            <a:r>
              <a:rPr lang="zh-CN" altLang="en-US" dirty="0" smtClean="0"/>
              <a:t>）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948A5"/>
              </a:buClr>
              <a:buFont typeface="Wingdings" panose="05000000000000000000" pitchFamily="2" charset="2"/>
              <a:buChar char="6"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高并发</a:t>
            </a:r>
            <a:r>
              <a:rPr lang="zh-CN" altLang="en-US" dirty="0"/>
              <a:t>（单机支持</a:t>
            </a:r>
            <a:r>
              <a:rPr lang="en-US" altLang="zh-CN" dirty="0"/>
              <a:t>10w</a:t>
            </a:r>
            <a:r>
              <a:rPr lang="zh-CN" altLang="en-US" dirty="0"/>
              <a:t>以上的并发连接）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948A5"/>
              </a:buClr>
              <a:buFont typeface="Wingdings" panose="05000000000000000000" pitchFamily="2" charset="2"/>
              <a:buChar char="6"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热部署</a:t>
            </a:r>
            <a:r>
              <a:rPr lang="en-US" altLang="zh-CN" dirty="0"/>
              <a:t>——</a:t>
            </a:r>
            <a:r>
              <a:rPr lang="zh-CN" altLang="en-US" dirty="0"/>
              <a:t>重新加载配置和重新升级</a:t>
            </a:r>
          </a:p>
          <a:p>
            <a:pPr marL="285750" indent="-28575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948A5"/>
              </a:buClr>
              <a:buFont typeface="Wingdings" panose="05000000000000000000" pitchFamily="2" charset="2"/>
              <a:buChar char="6"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最自由的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BSD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许可协议</a:t>
            </a:r>
            <a:r>
              <a:rPr lang="en-US" altLang="zh-CN" dirty="0"/>
              <a:t>——</a:t>
            </a:r>
            <a:r>
              <a:rPr lang="zh-CN" altLang="en-US" dirty="0"/>
              <a:t>开源</a:t>
            </a:r>
            <a:r>
              <a:rPr lang="en-US" altLang="zh-CN" dirty="0"/>
              <a:t>+</a:t>
            </a:r>
            <a:r>
              <a:rPr lang="zh-CN" altLang="en-US" dirty="0"/>
              <a:t>丰富的模块</a:t>
            </a:r>
          </a:p>
          <a:p>
            <a:pPr marL="285750" indent="-28575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948A5"/>
              </a:buClr>
              <a:buFont typeface="Wingdings" panose="05000000000000000000" pitchFamily="2" charset="2"/>
              <a:buChar char="6"/>
            </a:pP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948A5"/>
              </a:buClr>
              <a:buFont typeface="Wingdings" panose="05000000000000000000" pitchFamily="2" charset="2"/>
              <a:buChar char="6"/>
            </a:pP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5588" y="420807"/>
            <a:ext cx="10058400" cy="581516"/>
          </a:xfrm>
        </p:spPr>
        <p:txBody>
          <a:bodyPr/>
          <a:lstStyle/>
          <a:p>
            <a:r>
              <a:rPr kumimoji="1" lang="zh-CN" altLang="en-US" sz="3200" smtClean="0"/>
              <a:t>为什么选择</a:t>
            </a:r>
            <a:r>
              <a:rPr kumimoji="1" lang="en-US" altLang="zh-CN" sz="3200" smtClean="0"/>
              <a:t>Nginx</a:t>
            </a:r>
            <a:endParaRPr kumimoji="1"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39234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5588" y="420807"/>
            <a:ext cx="10058400" cy="581516"/>
          </a:xfrm>
        </p:spPr>
        <p:txBody>
          <a:bodyPr/>
          <a:lstStyle/>
          <a:p>
            <a:r>
              <a:rPr kumimoji="1" lang="en-US" altLang="zh-CN" sz="3200" smtClean="0"/>
              <a:t>Nginx</a:t>
            </a:r>
            <a:r>
              <a:rPr kumimoji="1" lang="zh-CN" altLang="en-US" sz="3200" smtClean="0"/>
              <a:t>的发展</a:t>
            </a:r>
            <a:endParaRPr kumimoji="1" lang="zh-CN" altLang="en-US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93" y="1374008"/>
            <a:ext cx="7678682" cy="432100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21522" y="2144809"/>
            <a:ext cx="36704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/>
              <a:t>m</a:t>
            </a:r>
            <a:r>
              <a:rPr kumimoji="1" lang="en-US" altLang="zh-CN" sz="2400" smtClean="0"/>
              <a:t>arket</a:t>
            </a:r>
            <a:r>
              <a:rPr kumimoji="1" lang="zh-CN" altLang="en-US" sz="2400" smtClean="0"/>
              <a:t> </a:t>
            </a:r>
            <a:r>
              <a:rPr kumimoji="1" lang="en-US" altLang="zh-CN" sz="2400"/>
              <a:t>s</a:t>
            </a:r>
            <a:r>
              <a:rPr kumimoji="1" lang="en-US" altLang="zh-CN" sz="2400" smtClean="0"/>
              <a:t>hare</a:t>
            </a:r>
            <a:r>
              <a:rPr kumimoji="1" lang="zh-CN" altLang="en-US" sz="2400" smtClean="0"/>
              <a:t> </a:t>
            </a:r>
            <a:r>
              <a:rPr kumimoji="1" lang="en-US" altLang="zh-CN" sz="2400" smtClean="0"/>
              <a:t>of</a:t>
            </a:r>
            <a:r>
              <a:rPr kumimoji="1" lang="zh-CN" altLang="en-US" sz="2400" smtClean="0"/>
              <a:t> </a:t>
            </a:r>
            <a:r>
              <a:rPr kumimoji="1" lang="en-US" altLang="zh-CN" sz="2400" smtClean="0"/>
              <a:t>computer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smtClean="0">
                <a:solidFill>
                  <a:schemeClr val="bg1">
                    <a:lumMod val="50000"/>
                  </a:schemeClr>
                </a:solidFill>
              </a:rPr>
              <a:t>1.Apache</a:t>
            </a:r>
            <a:r>
              <a:rPr kumimoji="1" lang="zh-CN" altLang="en-US" sz="240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zh-CN" sz="2400" smtClean="0">
                <a:solidFill>
                  <a:schemeClr val="bg1">
                    <a:lumMod val="50000"/>
                  </a:schemeClr>
                </a:solidFill>
              </a:rPr>
              <a:t>42.78%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smtClean="0">
                <a:solidFill>
                  <a:schemeClr val="bg1">
                    <a:lumMod val="50000"/>
                  </a:schemeClr>
                </a:solidFill>
              </a:rPr>
              <a:t>2.IIS</a:t>
            </a:r>
            <a:r>
              <a:rPr kumimoji="1" lang="zh-CN" altLang="en-US" sz="240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zh-CN" sz="2400" smtClean="0">
                <a:solidFill>
                  <a:schemeClr val="bg1">
                    <a:lumMod val="50000"/>
                  </a:schemeClr>
                </a:solidFill>
              </a:rPr>
              <a:t>23.24%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smtClean="0">
                <a:solidFill>
                  <a:schemeClr val="bg1">
                    <a:lumMod val="50000"/>
                  </a:schemeClr>
                </a:solidFill>
              </a:rPr>
              <a:t>3.Nginx</a:t>
            </a:r>
            <a:r>
              <a:rPr kumimoji="1" lang="zh-CN" altLang="en-US" sz="240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zh-CN" sz="2400" smtClean="0">
                <a:solidFill>
                  <a:schemeClr val="bg1">
                    <a:lumMod val="50000"/>
                  </a:schemeClr>
                </a:solidFill>
              </a:rPr>
              <a:t>21.39%</a:t>
            </a:r>
            <a:endParaRPr kumimoji="1" lang="zh-C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02359" y="5882035"/>
            <a:ext cx="564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mtClean="0"/>
              <a:t>来源：</a:t>
            </a:r>
            <a:r>
              <a:rPr lang="en-US" altLang="zh-CN" b="1"/>
              <a:t> </a:t>
            </a:r>
            <a:r>
              <a:rPr lang="en-US" altLang="zh-CN" b="1" err="1" smtClean="0"/>
              <a:t>Netcraft</a:t>
            </a:r>
            <a:r>
              <a:rPr lang="zh-CN" altLang="en-US" b="1" smtClean="0"/>
              <a:t>的</a:t>
            </a:r>
            <a:r>
              <a:rPr lang="en-US" altLang="zh-CN" b="1" smtClean="0"/>
              <a:t>2017</a:t>
            </a:r>
            <a:r>
              <a:rPr lang="zh-CN" altLang="en-US" b="1"/>
              <a:t>年</a:t>
            </a:r>
            <a:r>
              <a:rPr lang="en-US" altLang="zh-CN" b="1"/>
              <a:t>7</a:t>
            </a:r>
            <a:r>
              <a:rPr lang="zh-CN" altLang="en-US" b="1" smtClean="0"/>
              <a:t>月</a:t>
            </a:r>
            <a:r>
              <a:rPr lang="en-US" altLang="zh-CN" b="1" smtClean="0"/>
              <a:t>Web</a:t>
            </a:r>
            <a:r>
              <a:rPr lang="zh-CN" altLang="en-US" b="1"/>
              <a:t>服务器调查报告</a:t>
            </a:r>
          </a:p>
        </p:txBody>
      </p:sp>
    </p:spTree>
    <p:extLst>
      <p:ext uri="{BB962C8B-B14F-4D97-AF65-F5344CB8AC3E}">
        <p14:creationId xmlns:p14="http://schemas.microsoft.com/office/powerpoint/2010/main" val="172119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27"/>
          <p:cNvSpPr txBox="1"/>
          <p:nvPr/>
        </p:nvSpPr>
        <p:spPr>
          <a:xfrm>
            <a:off x="3469988" y="2164993"/>
            <a:ext cx="2698441" cy="2200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 numCol="1">
            <a:prstTxWarp prst="textPlain">
              <a:avLst/>
            </a:prstTxWarp>
            <a:spAutoFit/>
          </a:bodyPr>
          <a:lstStyle>
            <a:lvl1pPr>
              <a:defRPr sz="23900">
                <a:solidFill>
                  <a:srgbClr val="000000">
                    <a:alpha val="3000"/>
                  </a:srgbClr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sz="17925" smtClean="0"/>
              <a:t>0</a:t>
            </a:r>
            <a:r>
              <a:rPr lang="en-US" altLang="zh-CN" sz="17925" smtClean="0"/>
              <a:t>2</a:t>
            </a:r>
            <a:endParaRPr sz="17925"/>
          </a:p>
        </p:txBody>
      </p:sp>
      <p:sp>
        <p:nvSpPr>
          <p:cNvPr id="5" name="标题 4"/>
          <p:cNvSpPr>
            <a:spLocks noGrp="1"/>
          </p:cNvSpPr>
          <p:nvPr userDrawn="1">
            <p:ph type="title"/>
          </p:nvPr>
        </p:nvSpPr>
        <p:spPr>
          <a:xfrm>
            <a:off x="5483285" y="2670061"/>
            <a:ext cx="3401291" cy="492594"/>
          </a:xfrm>
        </p:spPr>
        <p:txBody>
          <a:bodyPr anchor="b">
            <a:noAutofit/>
          </a:bodyPr>
          <a:lstStyle/>
          <a:p>
            <a:r>
              <a:rPr lang="zh-CN" altLang="en-US" sz="3200" smtClean="0"/>
              <a:t>如何使用</a:t>
            </a:r>
            <a:r>
              <a:rPr lang="en-US" altLang="zh-CN" sz="3200" smtClean="0"/>
              <a:t>Nginx</a:t>
            </a:r>
            <a:endParaRPr lang="zh-CN" altLang="en-US" sz="3200" b="0"/>
          </a:p>
        </p:txBody>
      </p:sp>
      <p:sp>
        <p:nvSpPr>
          <p:cNvPr id="6" name="文本占位符 5"/>
          <p:cNvSpPr>
            <a:spLocks noGrp="1"/>
          </p:cNvSpPr>
          <p:nvPr userDrawn="1">
            <p:ph type="body" idx="1"/>
          </p:nvPr>
        </p:nvSpPr>
        <p:spPr>
          <a:xfrm>
            <a:off x="5623961" y="3332025"/>
            <a:ext cx="4425002" cy="564842"/>
          </a:xfrm>
        </p:spPr>
        <p:txBody>
          <a:bodyPr>
            <a:normAutofit/>
          </a:bodyPr>
          <a:lstStyle/>
          <a:p>
            <a:r>
              <a:rPr lang="en-US" altLang="zh-CN" sz="240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常用配置和常见问题</a:t>
            </a:r>
            <a:endParaRPr lang="en-US" altLang="zh-CN" sz="24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816928D0-72AC-4C4B-B075-C9A357EA00A5}"/>
              </a:ext>
            </a:extLst>
          </p:cNvPr>
          <p:cNvSpPr txBox="1"/>
          <p:nvPr/>
        </p:nvSpPr>
        <p:spPr>
          <a:xfrm>
            <a:off x="4320581" y="2916359"/>
            <a:ext cx="546113" cy="698087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350" spc="75" smtClean="0"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z="1350" spc="75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217670" y="2752283"/>
            <a:ext cx="0" cy="933474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69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5588" y="420807"/>
            <a:ext cx="10058400" cy="581516"/>
          </a:xfrm>
        </p:spPr>
        <p:txBody>
          <a:bodyPr/>
          <a:lstStyle/>
          <a:p>
            <a:r>
              <a:rPr kumimoji="1" lang="en-US" altLang="zh-CN" sz="3200" smtClean="0"/>
              <a:t>Nginx</a:t>
            </a:r>
            <a:r>
              <a:rPr kumimoji="1" lang="zh-CN" altLang="en-US" sz="3200" smtClean="0"/>
              <a:t>的配置结构</a:t>
            </a:r>
            <a:endParaRPr kumimoji="1" lang="zh-CN" altLang="en-US" sz="3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45" y="420807"/>
            <a:ext cx="6096000" cy="6223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6763" y="1130020"/>
            <a:ext cx="4757982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Font typeface="Arial" charset="0"/>
              <a:buChar char="•"/>
              <a:defRPr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core</a:t>
            </a:r>
          </a:p>
          <a:p>
            <a:pPr marL="742950" lvl="1" indent="-285750" defTabSz="914400">
              <a:buFont typeface="Arial" charset="0"/>
              <a:buChar char="•"/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Master-Worker</a:t>
            </a:r>
            <a:r>
              <a:rPr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的进程模型</a:t>
            </a:r>
            <a:endParaRPr lang="en-US" altLang="zh-CN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>
              <a:buFont typeface="Arial" charset="0"/>
              <a:buChar char="•"/>
              <a:defRPr/>
            </a:pP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events</a:t>
            </a:r>
          </a:p>
          <a:p>
            <a:pPr marL="742950" lvl="1" indent="-285750">
              <a:lnSpc>
                <a:spcPts val="2360"/>
              </a:lnSpc>
              <a:buFont typeface="Arial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connect</a:t>
            </a:r>
            <a:r>
              <a:rPr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server/send</a:t>
            </a:r>
            <a:r>
              <a:rPr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request/</a:t>
            </a:r>
            <a:r>
              <a:rPr lang="en-US" altLang="zh-CN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recv</a:t>
            </a:r>
            <a:r>
              <a:rPr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response</a:t>
            </a:r>
            <a:r>
              <a:rPr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等网络事件</a:t>
            </a:r>
            <a:endParaRPr lang="en-US" altLang="zh-CN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ts val="2360"/>
              </a:lnSpc>
              <a:buFont typeface="Arial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网络传输，就会有网络</a:t>
            </a:r>
            <a:r>
              <a:rPr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IO</a:t>
            </a:r>
            <a:r>
              <a:rPr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事件和超时定时事件，所以需要配置</a:t>
            </a:r>
            <a:r>
              <a:rPr lang="zh-CN" altLang="en-US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事件模型</a:t>
            </a:r>
            <a:endParaRPr lang="en-US" altLang="zh-CN" b="1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http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ts val="2360"/>
              </a:lnSpc>
              <a:buFont typeface="Arial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listen</a:t>
            </a:r>
            <a:r>
              <a:rPr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哪个</a:t>
            </a:r>
            <a:r>
              <a:rPr lang="en-US" altLang="zh-CN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server</a:t>
            </a:r>
            <a:r>
              <a:rPr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端口，</a:t>
            </a:r>
            <a:r>
              <a:rPr lang="en-US" altLang="zh-CN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location</a:t>
            </a:r>
            <a:r>
              <a:rPr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到哪个</a:t>
            </a:r>
            <a:r>
              <a:rPr lang="en-US" altLang="zh-CN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uri</a:t>
            </a:r>
            <a:r>
              <a:rPr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解析处理</a:t>
            </a:r>
            <a:r>
              <a:rPr lang="en-US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http</a:t>
            </a:r>
            <a:r>
              <a:rPr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请求并</a:t>
            </a:r>
            <a:r>
              <a:rPr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返回结果</a:t>
            </a:r>
            <a:endParaRPr lang="en-US" altLang="zh-CN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读取静态文件返回静态</a:t>
            </a:r>
            <a:r>
              <a:rPr lang="en-US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http</a:t>
            </a:r>
            <a:r>
              <a:rPr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请求</a:t>
            </a:r>
            <a:endParaRPr lang="en-US" altLang="zh-CN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调用第三方</a:t>
            </a:r>
            <a:r>
              <a:rPr lang="en-US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proxy/upstream/</a:t>
            </a:r>
            <a:r>
              <a:rPr lang="en-US" altLang="zh-CN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cgi</a:t>
            </a:r>
            <a:r>
              <a:rPr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异步处理动态</a:t>
            </a:r>
            <a:r>
              <a:rPr lang="en-US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http</a:t>
            </a:r>
            <a:r>
              <a:rPr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请求</a:t>
            </a:r>
            <a:endParaRPr lang="en-US" altLang="zh-CN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ts val="2360"/>
              </a:lnSpc>
              <a:buFont typeface="Arial" charset="0"/>
              <a:buChar char="•"/>
            </a:pPr>
            <a:endParaRPr lang="en-US" altLang="zh-CN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mail</a:t>
            </a:r>
          </a:p>
        </p:txBody>
      </p:sp>
    </p:spTree>
    <p:extLst>
      <p:ext uri="{BB962C8B-B14F-4D97-AF65-F5344CB8AC3E}">
        <p14:creationId xmlns:p14="http://schemas.microsoft.com/office/powerpoint/2010/main" val="46041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heme/theme1.xml><?xml version="1.0" encoding="utf-8"?>
<a:theme xmlns:a="http://schemas.openxmlformats.org/drawingml/2006/main" name="怀旧">
  <a:themeElements>
    <a:clrScheme name="自定义 1">
      <a:dk1>
        <a:srgbClr val="F88719"/>
      </a:dk1>
      <a:lt1>
        <a:srgbClr val="808080"/>
      </a:lt1>
      <a:dk2>
        <a:srgbClr val="4D4D4D"/>
      </a:dk2>
      <a:lt2>
        <a:srgbClr val="A59E9D"/>
      </a:lt2>
      <a:accent1>
        <a:srgbClr val="F9F9F7"/>
      </a:accent1>
      <a:accent2>
        <a:srgbClr val="F7EFE6"/>
      </a:accent2>
      <a:accent3>
        <a:srgbClr val="F2E3D2"/>
      </a:accent3>
      <a:accent4>
        <a:srgbClr val="D8C6B8"/>
      </a:accent4>
      <a:accent5>
        <a:srgbClr val="21B5FF"/>
      </a:accent5>
      <a:accent6>
        <a:srgbClr val="F2793C"/>
      </a:accent6>
      <a:hlink>
        <a:srgbClr val="F88719"/>
      </a:hlink>
      <a:folHlink>
        <a:srgbClr val="E57239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11514</TotalTime>
  <Words>5934</Words>
  <Application>Microsoft Macintosh PowerPoint</Application>
  <PresentationFormat>宽屏</PresentationFormat>
  <Paragraphs>791</Paragraphs>
  <Slides>39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5" baseType="lpstr">
      <vt:lpstr>Arial Black</vt:lpstr>
      <vt:lpstr>Calibri</vt:lpstr>
      <vt:lpstr>FZLanTingHeiS-EL-GB</vt:lpstr>
      <vt:lpstr>FZLanTingHei-UL-GBK</vt:lpstr>
      <vt:lpstr>Impact</vt:lpstr>
      <vt:lpstr>Lantinghei SC Demibold</vt:lpstr>
      <vt:lpstr>Lantinghei SC Extralight</vt:lpstr>
      <vt:lpstr>Mangal</vt:lpstr>
      <vt:lpstr>Microsoft YaHei</vt:lpstr>
      <vt:lpstr>Wingdings</vt:lpstr>
      <vt:lpstr>黑体</vt:lpstr>
      <vt:lpstr>宋体</vt:lpstr>
      <vt:lpstr>微软雅黑</vt:lpstr>
      <vt:lpstr>新宋体</vt:lpstr>
      <vt:lpstr>Arial</vt:lpstr>
      <vt:lpstr>怀旧</vt:lpstr>
      <vt:lpstr>PowerPoint 演示文稿</vt:lpstr>
      <vt:lpstr>PowerPoint 演示文稿</vt:lpstr>
      <vt:lpstr>什么是Nginx</vt:lpstr>
      <vt:lpstr>PowerPoint 演示文稿</vt:lpstr>
      <vt:lpstr>感性认识nginx—http请求流程</vt:lpstr>
      <vt:lpstr>为什么选择Nginx</vt:lpstr>
      <vt:lpstr>Nginx的发展</vt:lpstr>
      <vt:lpstr>如何使用Nginx</vt:lpstr>
      <vt:lpstr>Nginx的配置结构</vt:lpstr>
      <vt:lpstr>Nginx的配置案例</vt:lpstr>
      <vt:lpstr>Nginx的控制管理</vt:lpstr>
      <vt:lpstr>Http请求常见问题</vt:lpstr>
      <vt:lpstr>Nginx的基本原理</vt:lpstr>
      <vt:lpstr>Nginx基本架构—Master-Worker</vt:lpstr>
      <vt:lpstr>Nginx基本架构—Master-Worker</vt:lpstr>
      <vt:lpstr>PowerPoint 演示文稿</vt:lpstr>
      <vt:lpstr>Nginx基本架构—事件驱动架构+全异步非阻塞</vt:lpstr>
      <vt:lpstr>事件模型—epoll</vt:lpstr>
      <vt:lpstr>事件模型—事件循环</vt:lpstr>
      <vt:lpstr>事件模型—定时器事件</vt:lpstr>
      <vt:lpstr>事件模型—进程间的负载均衡</vt:lpstr>
      <vt:lpstr>PowerPoint 演示文稿</vt:lpstr>
      <vt:lpstr>PowerPoint 演示文稿</vt:lpstr>
      <vt:lpstr>Http初始化—加载配置</vt:lpstr>
      <vt:lpstr>Http执行流程——http协议</vt:lpstr>
      <vt:lpstr>Http执行流程——http请求11个处理阶段</vt:lpstr>
      <vt:lpstr>Http执行流程</vt:lpstr>
      <vt:lpstr>重要数据结构，以及他们之间的关系</vt:lpstr>
      <vt:lpstr>Summary</vt:lpstr>
      <vt:lpstr>如何扩展Nginx</vt:lpstr>
      <vt:lpstr>PowerPoint 演示文稿</vt:lpstr>
      <vt:lpstr>Openresty</vt:lpstr>
      <vt:lpstr>参考</vt:lpstr>
      <vt:lpstr>PowerPoint 演示文稿</vt:lpstr>
      <vt:lpstr>附录：</vt:lpstr>
      <vt:lpstr>附录：</vt:lpstr>
      <vt:lpstr>附录</vt:lpstr>
      <vt:lpstr>附录</vt:lpstr>
      <vt:lpstr>附录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417</cp:revision>
  <dcterms:created xsi:type="dcterms:W3CDTF">2015-09-24T06:23:06Z</dcterms:created>
  <dcterms:modified xsi:type="dcterms:W3CDTF">2018-06-12T12:30:11Z</dcterms:modified>
</cp:coreProperties>
</file>